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theme/themeOverride2.xml" ContentType="application/vnd.openxmlformats-officedocument.themeOverr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3.xml" ContentType="application/vnd.openxmlformats-officedocument.themeOverride+xml"/>
  <Override PartName="/ppt/notesSlides/notesSlide3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4"/>
  </p:notesMasterIdLst>
  <p:sldIdLst>
    <p:sldId id="263" r:id="rId2"/>
    <p:sldId id="259" r:id="rId3"/>
    <p:sldId id="265" r:id="rId4"/>
    <p:sldId id="307" r:id="rId5"/>
    <p:sldId id="285" r:id="rId6"/>
    <p:sldId id="306" r:id="rId7"/>
    <p:sldId id="271" r:id="rId8"/>
    <p:sldId id="266" r:id="rId9"/>
    <p:sldId id="336" r:id="rId10"/>
    <p:sldId id="426" r:id="rId11"/>
    <p:sldId id="424" r:id="rId12"/>
    <p:sldId id="427" r:id="rId13"/>
    <p:sldId id="328" r:id="rId14"/>
    <p:sldId id="339" r:id="rId15"/>
    <p:sldId id="258" r:id="rId16"/>
    <p:sldId id="276" r:id="rId17"/>
    <p:sldId id="331" r:id="rId18"/>
    <p:sldId id="443" r:id="rId19"/>
    <p:sldId id="410" r:id="rId20"/>
    <p:sldId id="411" r:id="rId21"/>
    <p:sldId id="332" r:id="rId22"/>
    <p:sldId id="363" r:id="rId23"/>
    <p:sldId id="267" r:id="rId24"/>
    <p:sldId id="385" r:id="rId25"/>
    <p:sldId id="342" r:id="rId26"/>
    <p:sldId id="344" r:id="rId27"/>
    <p:sldId id="362" r:id="rId28"/>
    <p:sldId id="378" r:id="rId29"/>
    <p:sldId id="268" r:id="rId30"/>
    <p:sldId id="335" r:id="rId31"/>
    <p:sldId id="264" r:id="rId32"/>
    <p:sldId id="284"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50" userDrawn="1">
          <p15:clr>
            <a:srgbClr val="A4A3A4"/>
          </p15:clr>
        </p15:guide>
        <p15:guide id="3" pos="522" userDrawn="1">
          <p15:clr>
            <a:srgbClr val="A4A3A4"/>
          </p15:clr>
        </p15:guide>
        <p15:guide id="4" pos="7129" userDrawn="1">
          <p15:clr>
            <a:srgbClr val="A4A3A4"/>
          </p15:clr>
        </p15:guide>
        <p15:guide id="5" orient="horz" pos="831" userDrawn="1">
          <p15:clr>
            <a:srgbClr val="A4A3A4"/>
          </p15:clr>
        </p15:guide>
        <p15:guide id="6" orient="horz"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234" y="156"/>
      </p:cViewPr>
      <p:guideLst>
        <p:guide orient="horz" pos="2172"/>
        <p:guide pos="3850"/>
        <p:guide pos="522"/>
        <p:guide pos="7129"/>
        <p:guide orient="horz" pos="831"/>
        <p:guide orient="horz" pos="382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5FE5D-58F8-4632-9DFF-B78068E3F7F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5FE5D-58F8-4632-9DFF-B78068E3F7F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5FE5D-58F8-4632-9DFF-B78068E3F7F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1040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5FE5D-58F8-4632-9DFF-B78068E3F7F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75FE5D-58F8-4632-9DFF-B78068E3F7F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t>2023/11/3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9"/>
          <a:srcRect t="15951" b="15951"/>
          <a:stretch>
            <a:fillRect/>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4.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3.png"/><Relationship Id="rId2" Type="http://schemas.openxmlformats.org/officeDocument/2006/relationships/tags" Target="../tags/tag3.xml"/><Relationship Id="rId16" Type="http://schemas.openxmlformats.org/officeDocument/2006/relationships/image" Target="../media/image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1.xml"/><Relationship Id="rId7" Type="http://schemas.openxmlformats.org/officeDocument/2006/relationships/notesSlide" Target="../notesSlides/notesSlide13.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tags" Target="../tags/tag72.xml"/></Relationships>
</file>

<file path=ppt/slides/_rels/slide14.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2" Type="http://schemas.openxmlformats.org/officeDocument/2006/relationships/tags" Target="../tags/tag75.xml"/><Relationship Id="rId16" Type="http://schemas.openxmlformats.org/officeDocument/2006/relationships/image" Target="../media/image2.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notesSlide" Target="../notesSlides/notesSlide14.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3" Type="http://schemas.openxmlformats.org/officeDocument/2006/relationships/tags" Target="../tags/tag88.xml"/><Relationship Id="rId21" Type="http://schemas.openxmlformats.org/officeDocument/2006/relationships/notesSlide" Target="../notesSlides/notesSlide15.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tags" Target="../tags/tag104.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05.xml"/><Relationship Id="rId5" Type="http://schemas.openxmlformats.org/officeDocument/2006/relationships/image" Target="../media/image3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5.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notesSlide" Target="../notesSlides/notesSlide2.xml"/><Relationship Id="rId2" Type="http://schemas.openxmlformats.org/officeDocument/2006/relationships/tags" Target="../tags/tag15.xml"/><Relationship Id="rId1" Type="http://schemas.openxmlformats.org/officeDocument/2006/relationships/themeOverride" Target="../theme/themeOverride1.xml"/><Relationship Id="rId6" Type="http://schemas.openxmlformats.org/officeDocument/2006/relationships/tags" Target="../tags/tag19.xml"/><Relationship Id="rId11" Type="http://schemas.openxmlformats.org/officeDocument/2006/relationships/slideLayout" Target="../slideLayouts/slideLayout2.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2.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8.png"/><Relationship Id="rId5" Type="http://schemas.openxmlformats.org/officeDocument/2006/relationships/tags" Target="../tags/tag32.xml"/><Relationship Id="rId10" Type="http://schemas.openxmlformats.org/officeDocument/2006/relationships/image" Target="../media/image7.png"/><Relationship Id="rId4" Type="http://schemas.openxmlformats.org/officeDocument/2006/relationships/tags" Target="../tags/tag3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notesSlide" Target="../notesSlides/notesSlide6.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17" Type="http://schemas.openxmlformats.org/officeDocument/2006/relationships/image" Target="../media/image7.png"/><Relationship Id="rId2" Type="http://schemas.openxmlformats.org/officeDocument/2006/relationships/tags" Target="../tags/tag36.xml"/><Relationship Id="rId16" Type="http://schemas.openxmlformats.org/officeDocument/2006/relationships/image" Target="../media/image6.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8.png"/><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13" Type="http://schemas.openxmlformats.org/officeDocument/2006/relationships/tags" Target="../tags/tag58.xml"/><Relationship Id="rId18" Type="http://schemas.openxmlformats.org/officeDocument/2006/relationships/tags" Target="../tags/tag63.xml"/><Relationship Id="rId26" Type="http://schemas.openxmlformats.org/officeDocument/2006/relationships/image" Target="../media/image12.GIF"/><Relationship Id="rId39" Type="http://schemas.openxmlformats.org/officeDocument/2006/relationships/image" Target="../media/image25.GIF"/><Relationship Id="rId21" Type="http://schemas.openxmlformats.org/officeDocument/2006/relationships/slideLayout" Target="../slideLayouts/slideLayout2.xml"/><Relationship Id="rId34" Type="http://schemas.openxmlformats.org/officeDocument/2006/relationships/image" Target="../media/image20.jpe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5" Type="http://schemas.openxmlformats.org/officeDocument/2006/relationships/image" Target="../media/image11.GIF"/><Relationship Id="rId33" Type="http://schemas.openxmlformats.org/officeDocument/2006/relationships/image" Target="../media/image19.GIF"/><Relationship Id="rId38" Type="http://schemas.openxmlformats.org/officeDocument/2006/relationships/image" Target="../media/image24.GIF"/><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tags" Target="../tags/tag65.xml"/><Relationship Id="rId29" Type="http://schemas.openxmlformats.org/officeDocument/2006/relationships/image" Target="../media/image15.GIF"/><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24" Type="http://schemas.openxmlformats.org/officeDocument/2006/relationships/image" Target="../media/image10.GIF"/><Relationship Id="rId32" Type="http://schemas.openxmlformats.org/officeDocument/2006/relationships/image" Target="../media/image18.png"/><Relationship Id="rId37" Type="http://schemas.openxmlformats.org/officeDocument/2006/relationships/image" Target="../media/image23.GIF"/><Relationship Id="rId5" Type="http://schemas.openxmlformats.org/officeDocument/2006/relationships/tags" Target="../tags/tag50.xml"/><Relationship Id="rId15" Type="http://schemas.openxmlformats.org/officeDocument/2006/relationships/tags" Target="../tags/tag60.xml"/><Relationship Id="rId23" Type="http://schemas.openxmlformats.org/officeDocument/2006/relationships/image" Target="../media/image4.png"/><Relationship Id="rId28" Type="http://schemas.openxmlformats.org/officeDocument/2006/relationships/image" Target="../media/image14.GIF"/><Relationship Id="rId36" Type="http://schemas.openxmlformats.org/officeDocument/2006/relationships/image" Target="../media/image22.GIF"/><Relationship Id="rId10" Type="http://schemas.openxmlformats.org/officeDocument/2006/relationships/tags" Target="../tags/tag55.xml"/><Relationship Id="rId19" Type="http://schemas.openxmlformats.org/officeDocument/2006/relationships/tags" Target="../tags/tag64.xml"/><Relationship Id="rId31" Type="http://schemas.openxmlformats.org/officeDocument/2006/relationships/image" Target="../media/image17.GIF"/><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notesSlide" Target="../notesSlides/notesSlide7.xml"/><Relationship Id="rId27" Type="http://schemas.openxmlformats.org/officeDocument/2006/relationships/image" Target="../media/image13.GIF"/><Relationship Id="rId30" Type="http://schemas.openxmlformats.org/officeDocument/2006/relationships/image" Target="../media/image16.GIF"/><Relationship Id="rId35" Type="http://schemas.openxmlformats.org/officeDocument/2006/relationships/image" Target="../media/image21.GIF"/><Relationship Id="rId8" Type="http://schemas.openxmlformats.org/officeDocument/2006/relationships/tags" Target="../tags/tag53.xml"/><Relationship Id="rId3" Type="http://schemas.openxmlformats.org/officeDocument/2006/relationships/tags" Target="../tags/tag48.xml"/></Relationships>
</file>

<file path=ppt/slides/_rels/slide8.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文本框 27"/>
          <p:cNvSpPr txBox="1"/>
          <p:nvPr>
            <p:custDataLst>
              <p:tags r:id="rId1"/>
            </p:custDataLst>
          </p:nvPr>
        </p:nvSpPr>
        <p:spPr>
          <a:xfrm>
            <a:off x="4045807" y="2090033"/>
            <a:ext cx="8048632" cy="1014730"/>
          </a:xfrm>
          <a:prstGeom prst="rect">
            <a:avLst/>
          </a:prstGeom>
          <a:noFill/>
        </p:spPr>
        <p:txBody>
          <a:bodyPr wrap="square" rtlCol="0">
            <a:spAutoFit/>
          </a:bodyPr>
          <a:lstStyle/>
          <a:p>
            <a:pPr lvl="0">
              <a:defRPr/>
            </a:pPr>
            <a:r>
              <a:rPr lang="zh-CN" altLang="en-US" sz="6000" dirty="0">
                <a:solidFill>
                  <a:srgbClr val="404F64"/>
                </a:solidFill>
                <a:latin typeface="幼圆" panose="02010509060101010101" pitchFamily="49" charset="-122"/>
                <a:ea typeface="幼圆" panose="02010509060101010101" pitchFamily="49" charset="-122"/>
              </a:rPr>
              <a:t>音 乐 推 荐 系 统</a:t>
            </a:r>
          </a:p>
        </p:txBody>
      </p:sp>
      <p:sp>
        <p:nvSpPr>
          <p:cNvPr id="2" name="PA_云形标注 1"/>
          <p:cNvSpPr/>
          <p:nvPr>
            <p:custDataLst>
              <p:tags r:id="rId2"/>
            </p:custDataLst>
          </p:nvPr>
        </p:nvSpPr>
        <p:spPr>
          <a:xfrm>
            <a:off x="9319047" y="815454"/>
            <a:ext cx="1253703" cy="923605"/>
          </a:xfrm>
          <a:prstGeom prst="cloudCallout">
            <a:avLst>
              <a:gd name="adj1" fmla="val -41183"/>
              <a:gd name="adj2" fmla="val 64014"/>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PA_student-graduation-cap-shape_52041"/>
          <p:cNvSpPr>
            <a:spLocks noChangeAspect="1"/>
          </p:cNvSpPr>
          <p:nvPr>
            <p:custDataLst>
              <p:tags r:id="rId3"/>
            </p:custDataLst>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17"/>
            <a:stretch>
              <a:fillRect/>
            </a:stretch>
          </a:blipFill>
          <a:ln>
            <a:noFill/>
          </a:ln>
        </p:spPr>
      </p:sp>
      <p:sp>
        <p:nvSpPr>
          <p:cNvPr id="5" name="PA_任意多边形 4"/>
          <p:cNvSpPr/>
          <p:nvPr>
            <p:custDataLst>
              <p:tags r:id="rId4"/>
            </p:custDataLst>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student-graduation-cap-shape_52041"/>
          <p:cNvSpPr>
            <a:spLocks noChangeAspect="1"/>
          </p:cNvSpPr>
          <p:nvPr>
            <p:custDataLst>
              <p:tags r:id="rId5"/>
            </p:custDataLst>
          </p:nvPr>
        </p:nvSpPr>
        <p:spPr bwMode="auto">
          <a:xfrm>
            <a:off x="8506528" y="533789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18"/>
            <a:stretch>
              <a:fillRect/>
            </a:stretch>
          </a:blipFill>
          <a:ln>
            <a:noFill/>
          </a:ln>
        </p:spPr>
        <p:txBody>
          <a:bodyPr/>
          <a:lstStyle/>
          <a:p>
            <a:endParaRPr lang="zh-CN" altLang="en-US"/>
          </a:p>
        </p:txBody>
      </p:sp>
      <p:sp>
        <p:nvSpPr>
          <p:cNvPr id="30" name="PA_文本框 29"/>
          <p:cNvSpPr txBox="1"/>
          <p:nvPr>
            <p:custDataLst>
              <p:tags r:id="rId6"/>
            </p:custDataLst>
          </p:nvPr>
        </p:nvSpPr>
        <p:spPr>
          <a:xfrm>
            <a:off x="8977630" y="5385435"/>
            <a:ext cx="604520" cy="33718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张浩</a:t>
            </a:r>
          </a:p>
        </p:txBody>
      </p:sp>
      <p:sp>
        <p:nvSpPr>
          <p:cNvPr id="3" name="PA_student-graduation-cap-shape_52041"/>
          <p:cNvSpPr>
            <a:spLocks noChangeAspect="1"/>
          </p:cNvSpPr>
          <p:nvPr>
            <p:custDataLst>
              <p:tags r:id="rId7"/>
            </p:custDataLst>
          </p:nvPr>
        </p:nvSpPr>
        <p:spPr bwMode="auto">
          <a:xfrm>
            <a:off x="8506528" y="589288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18"/>
            <a:stretch>
              <a:fillRect/>
            </a:stretch>
          </a:blipFill>
          <a:ln>
            <a:noFill/>
          </a:ln>
        </p:spPr>
        <p:txBody>
          <a:bodyPr/>
          <a:lstStyle/>
          <a:p>
            <a:endParaRPr lang="zh-CN" altLang="en-US"/>
          </a:p>
        </p:txBody>
      </p:sp>
      <p:sp>
        <p:nvSpPr>
          <p:cNvPr id="4" name="PA_文本框 29"/>
          <p:cNvSpPr txBox="1"/>
          <p:nvPr>
            <p:custDataLst>
              <p:tags r:id="rId8"/>
            </p:custDataLst>
          </p:nvPr>
        </p:nvSpPr>
        <p:spPr>
          <a:xfrm>
            <a:off x="8829040" y="5906135"/>
            <a:ext cx="902335" cy="33718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苏文杰</a:t>
            </a:r>
          </a:p>
        </p:txBody>
      </p:sp>
      <p:sp>
        <p:nvSpPr>
          <p:cNvPr id="6" name="PA_student-graduation-cap-shape_52041"/>
          <p:cNvSpPr>
            <a:spLocks noChangeAspect="1"/>
          </p:cNvSpPr>
          <p:nvPr>
            <p:custDataLst>
              <p:tags r:id="rId9"/>
            </p:custDataLst>
          </p:nvPr>
        </p:nvSpPr>
        <p:spPr bwMode="auto">
          <a:xfrm>
            <a:off x="9911805" y="5337810"/>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18"/>
            <a:stretch>
              <a:fillRect/>
            </a:stretch>
          </a:blipFill>
          <a:ln>
            <a:noFill/>
          </a:ln>
        </p:spPr>
        <p:txBody>
          <a:bodyPr/>
          <a:lstStyle/>
          <a:p>
            <a:endParaRPr lang="zh-CN" altLang="en-US"/>
          </a:p>
        </p:txBody>
      </p:sp>
      <p:sp>
        <p:nvSpPr>
          <p:cNvPr id="7" name="PA_文本框 29"/>
          <p:cNvSpPr txBox="1"/>
          <p:nvPr>
            <p:custDataLst>
              <p:tags r:id="rId10"/>
            </p:custDataLst>
          </p:nvPr>
        </p:nvSpPr>
        <p:spPr>
          <a:xfrm>
            <a:off x="10310495" y="5385435"/>
            <a:ext cx="891540" cy="33718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赵龙</a:t>
            </a:r>
          </a:p>
        </p:txBody>
      </p:sp>
      <p:sp>
        <p:nvSpPr>
          <p:cNvPr id="8" name="PA_student-graduation-cap-shape_52041"/>
          <p:cNvSpPr>
            <a:spLocks noChangeAspect="1"/>
          </p:cNvSpPr>
          <p:nvPr>
            <p:custDataLst>
              <p:tags r:id="rId11"/>
            </p:custDataLst>
          </p:nvPr>
        </p:nvSpPr>
        <p:spPr bwMode="auto">
          <a:xfrm>
            <a:off x="9911805" y="5892800"/>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18"/>
            <a:stretch>
              <a:fillRect/>
            </a:stretch>
          </a:blipFill>
          <a:ln>
            <a:noFill/>
          </a:ln>
        </p:spPr>
        <p:txBody>
          <a:bodyPr/>
          <a:lstStyle/>
          <a:p>
            <a:endParaRPr lang="zh-CN" altLang="en-US"/>
          </a:p>
        </p:txBody>
      </p:sp>
      <p:sp>
        <p:nvSpPr>
          <p:cNvPr id="9" name="PA_文本框 29"/>
          <p:cNvSpPr txBox="1"/>
          <p:nvPr>
            <p:custDataLst>
              <p:tags r:id="rId12"/>
            </p:custDataLst>
          </p:nvPr>
        </p:nvSpPr>
        <p:spPr>
          <a:xfrm>
            <a:off x="10248265" y="5906135"/>
            <a:ext cx="953770" cy="33718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李勇江</a:t>
            </a:r>
          </a:p>
        </p:txBody>
      </p:sp>
      <p:sp>
        <p:nvSpPr>
          <p:cNvPr id="10" name="PA_文本框 29"/>
          <p:cNvSpPr txBox="1"/>
          <p:nvPr>
            <p:custDataLst>
              <p:tags r:id="rId13"/>
            </p:custDataLst>
          </p:nvPr>
        </p:nvSpPr>
        <p:spPr>
          <a:xfrm>
            <a:off x="7105015" y="5337810"/>
            <a:ext cx="1221105" cy="39878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小组成员：</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963930" y="1503680"/>
            <a:ext cx="10010775" cy="5001895"/>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思想气泡: 云 1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a:ea typeface="微软雅黑"/>
                <a:cs typeface="+mn-cs"/>
              </a:rPr>
              <a:t>02</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人员分工</a:t>
            </a:r>
          </a:p>
        </p:txBody>
      </p:sp>
      <p:sp>
        <p:nvSpPr>
          <p:cNvPr id="13" name="文本框 12"/>
          <p:cNvSpPr txBox="1"/>
          <p:nvPr/>
        </p:nvSpPr>
        <p:spPr>
          <a:xfrm>
            <a:off x="1398905" y="1977390"/>
            <a:ext cx="8447405" cy="230759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人员介绍：</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项目经理：张浩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敏捷教练：赵龙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开发人员：苏文杰、李勇江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p:cNvSpPr txBox="1"/>
          <p:nvPr/>
        </p:nvSpPr>
        <p:spPr>
          <a:xfrm>
            <a:off x="1398905" y="3832860"/>
            <a:ext cx="8477885" cy="26149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Arial"/>
                <a:ea typeface="微软雅黑"/>
                <a:cs typeface="+mn-cs"/>
              </a:rPr>
              <a:t>分工：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1. 张浩：负责爬虫部分的开发和调度监控的部署；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2. 赵龙：负责数据库设计和算法部分的开发以及整理文档；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3. 苏文杰：负责Web前后端部分的开发和CDC的开发；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a:ln>
                  <a:noFill/>
                </a:ln>
                <a:solidFill>
                  <a:srgbClr val="000000"/>
                </a:solidFill>
                <a:effectLst/>
                <a:uLnTx/>
                <a:uFillTx/>
                <a:latin typeface="Arial"/>
                <a:ea typeface="微软雅黑"/>
                <a:cs typeface="+mn-cs"/>
              </a:rPr>
              <a:t>4. 李勇江：负责服务器环境部署和算法部分的开发。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sym typeface="+mn-ea"/>
              </a:rPr>
              <a:t>                    </a:t>
            </a:r>
            <a:r>
              <a:rPr kumimoji="0" lang="en-US" altLang="zh-CN" sz="1600" b="0" i="0" u="none" strike="noStrike" kern="1200" cap="none" spc="0" normalizeH="0" baseline="0" noProof="0">
                <a:ln>
                  <a:noFill/>
                </a:ln>
                <a:solidFill>
                  <a:srgbClr val="000000"/>
                </a:solidFill>
                <a:effectLst/>
                <a:uLnTx/>
                <a:uFillTx/>
                <a:latin typeface="Arial"/>
                <a:ea typeface="微软雅黑"/>
                <a:cs typeface="+mn-cs"/>
              </a:rPr>
              <a:t>                   </a:t>
            </a: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rial"/>
                <a:ea typeface="微软雅黑"/>
                <a:cs typeface="+mn-cs"/>
                <a:sym typeface="+mn-ea"/>
              </a:rPr>
              <a:t>                   </a:t>
            </a:r>
            <a:endParaRPr kumimoji="0" lang="zh-CN" altLang="en-US" sz="1600" b="0" i="0" u="none" strike="noStrike" kern="1200" cap="none" spc="0" normalizeH="0" baseline="0" noProof="0">
              <a:ln>
                <a:noFill/>
              </a:ln>
              <a:solidFill>
                <a:srgbClr val="000000"/>
              </a:solidFill>
              <a:effectLst/>
              <a:uLnTx/>
              <a:uFillTx/>
              <a:latin typeface="Arial"/>
              <a:ea typeface="微软雅黑"/>
              <a:cs typeface="+mn-cs"/>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963930" y="1503680"/>
            <a:ext cx="10010775" cy="5001895"/>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思想气泡: 云 1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a:ea typeface="微软雅黑"/>
                <a:cs typeface="+mn-cs"/>
              </a:rPr>
              <a:t>03</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团队工作进度安排</a:t>
            </a:r>
          </a:p>
        </p:txBody>
      </p:sp>
      <p:sp>
        <p:nvSpPr>
          <p:cNvPr id="13" name="文本框 12"/>
          <p:cNvSpPr txBox="1"/>
          <p:nvPr/>
        </p:nvSpPr>
        <p:spPr>
          <a:xfrm>
            <a:off x="1398905" y="1689735"/>
            <a:ext cx="9074150" cy="460057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项目周期：</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14</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具体安排：</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1. 第一周：进行项目需求分析和功能规划，制定初步的项目计划和迭代周期。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2. 第二周至第四周：进行数据采集模块的开发，包括爬虫技术的研发和数据清洗处理的设计与实现。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3. 第五周至第七周：着手开发算法模块，包括机器学习算法和推荐算法的实现和优化。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4. 第八周至第十周：进行web前后端模块的开发，包括用户接口的设计和实现。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5. 第十一周至第十二周：进行系统的测试和调试，确保各个模块的功能完善和稳定。</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6. 第十三周：项目部署和上线准备，包括服务器环境部署、性能优化和安全性测试等。</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7. 第十四周：逐步上线并进行用户反馈收集，持续进行迭代优化和功能迭代。</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思想气泡: 云 2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文本框 25"/>
          <p:cNvSpPr txBox="1"/>
          <p:nvPr/>
        </p:nvSpPr>
        <p:spPr>
          <a:xfrm>
            <a:off x="4764405" y="372110"/>
            <a:ext cx="3901205"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404F64"/>
                </a:solidFill>
                <a:latin typeface="幼圆" panose="02010509060101010101" pitchFamily="49" charset="-122"/>
                <a:ea typeface="幼圆" panose="02010509060101010101" pitchFamily="49" charset="-122"/>
              </a:rPr>
              <a:t>集群</a:t>
            </a: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部署</a:t>
            </a:r>
          </a:p>
        </p:txBody>
      </p:sp>
      <p:pic>
        <p:nvPicPr>
          <p:cNvPr id="6" name="图形 5" descr="计算机">
            <a:extLst>
              <a:ext uri="{FF2B5EF4-FFF2-40B4-BE49-F238E27FC236}">
                <a16:creationId xmlns:a16="http://schemas.microsoft.com/office/drawing/2014/main" id="{0D7DBD67-2876-A8EA-5D35-B49E2B6A83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4306" y="1612217"/>
            <a:ext cx="1252315" cy="1252315"/>
          </a:xfrm>
          <a:prstGeom prst="rect">
            <a:avLst/>
          </a:prstGeom>
        </p:spPr>
      </p:pic>
      <p:pic>
        <p:nvPicPr>
          <p:cNvPr id="5" name="图形 4" descr="计算机">
            <a:extLst>
              <a:ext uri="{FF2B5EF4-FFF2-40B4-BE49-F238E27FC236}">
                <a16:creationId xmlns:a16="http://schemas.microsoft.com/office/drawing/2014/main" id="{8732FF10-90DE-4A09-D0FA-00F58BE23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8169" y="3717812"/>
            <a:ext cx="1252315" cy="1252315"/>
          </a:xfrm>
          <a:prstGeom prst="rect">
            <a:avLst/>
          </a:prstGeom>
        </p:spPr>
      </p:pic>
      <p:pic>
        <p:nvPicPr>
          <p:cNvPr id="7" name="图形 6" descr="计算机">
            <a:extLst>
              <a:ext uri="{FF2B5EF4-FFF2-40B4-BE49-F238E27FC236}">
                <a16:creationId xmlns:a16="http://schemas.microsoft.com/office/drawing/2014/main" id="{FB5B4263-4681-8433-7266-AE30EAA868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8169" y="1478867"/>
            <a:ext cx="1252315" cy="1252315"/>
          </a:xfrm>
          <a:prstGeom prst="rect">
            <a:avLst/>
          </a:prstGeom>
        </p:spPr>
      </p:pic>
      <p:pic>
        <p:nvPicPr>
          <p:cNvPr id="8" name="图形 7" descr="计算机">
            <a:extLst>
              <a:ext uri="{FF2B5EF4-FFF2-40B4-BE49-F238E27FC236}">
                <a16:creationId xmlns:a16="http://schemas.microsoft.com/office/drawing/2014/main" id="{AFC234D2-1E6A-DA93-1B07-EC678384D2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8316" y="1612217"/>
            <a:ext cx="1252315" cy="1252315"/>
          </a:xfrm>
          <a:prstGeom prst="rect">
            <a:avLst/>
          </a:prstGeom>
        </p:spPr>
      </p:pic>
      <p:pic>
        <p:nvPicPr>
          <p:cNvPr id="9" name="图形 8" descr="计算机">
            <a:extLst>
              <a:ext uri="{FF2B5EF4-FFF2-40B4-BE49-F238E27FC236}">
                <a16:creationId xmlns:a16="http://schemas.microsoft.com/office/drawing/2014/main" id="{FD12F2BD-9CBF-8763-9005-BD66F0F0CF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6311" y="1614393"/>
            <a:ext cx="1252315" cy="1252315"/>
          </a:xfrm>
          <a:prstGeom prst="rect">
            <a:avLst/>
          </a:prstGeom>
        </p:spPr>
      </p:pic>
      <p:sp>
        <p:nvSpPr>
          <p:cNvPr id="10" name="文本框 9">
            <a:extLst>
              <a:ext uri="{FF2B5EF4-FFF2-40B4-BE49-F238E27FC236}">
                <a16:creationId xmlns:a16="http://schemas.microsoft.com/office/drawing/2014/main" id="{F3A38A78-0919-8A38-B0CD-14208671C110}"/>
              </a:ext>
            </a:extLst>
          </p:cNvPr>
          <p:cNvSpPr txBox="1"/>
          <p:nvPr/>
        </p:nvSpPr>
        <p:spPr>
          <a:xfrm>
            <a:off x="2913641" y="2836273"/>
            <a:ext cx="1133644" cy="369332"/>
          </a:xfrm>
          <a:prstGeom prst="rect">
            <a:avLst/>
          </a:prstGeom>
          <a:noFill/>
        </p:spPr>
        <p:txBody>
          <a:bodyPr wrap="none" rtlCol="0">
            <a:spAutoFit/>
          </a:bodyPr>
          <a:lstStyle/>
          <a:p>
            <a:r>
              <a:rPr lang="en-US" altLang="zh-CN" i="1" u="sng" dirty="0"/>
              <a:t>spark101</a:t>
            </a:r>
            <a:endParaRPr lang="zh-CN" altLang="en-US" i="1" u="sng" dirty="0"/>
          </a:p>
        </p:txBody>
      </p:sp>
      <p:sp>
        <p:nvSpPr>
          <p:cNvPr id="11" name="文本框 10">
            <a:extLst>
              <a:ext uri="{FF2B5EF4-FFF2-40B4-BE49-F238E27FC236}">
                <a16:creationId xmlns:a16="http://schemas.microsoft.com/office/drawing/2014/main" id="{A3DA69B5-2408-A0F2-08AF-0B5EA6B4F277}"/>
              </a:ext>
            </a:extLst>
          </p:cNvPr>
          <p:cNvSpPr txBox="1"/>
          <p:nvPr/>
        </p:nvSpPr>
        <p:spPr>
          <a:xfrm>
            <a:off x="4525646" y="2836273"/>
            <a:ext cx="1133644" cy="369332"/>
          </a:xfrm>
          <a:prstGeom prst="rect">
            <a:avLst/>
          </a:prstGeom>
          <a:noFill/>
        </p:spPr>
        <p:txBody>
          <a:bodyPr wrap="none" rtlCol="0">
            <a:spAutoFit/>
          </a:bodyPr>
          <a:lstStyle/>
          <a:p>
            <a:r>
              <a:rPr lang="en-US" altLang="zh-CN" i="1" u="sng" dirty="0"/>
              <a:t>spark102</a:t>
            </a:r>
            <a:endParaRPr lang="zh-CN" altLang="en-US" i="1" u="sng" dirty="0"/>
          </a:p>
        </p:txBody>
      </p:sp>
      <p:sp>
        <p:nvSpPr>
          <p:cNvPr id="12" name="文本框 11">
            <a:extLst>
              <a:ext uri="{FF2B5EF4-FFF2-40B4-BE49-F238E27FC236}">
                <a16:creationId xmlns:a16="http://schemas.microsoft.com/office/drawing/2014/main" id="{7F141CB4-E377-178A-0DDE-F925C8D967FE}"/>
              </a:ext>
            </a:extLst>
          </p:cNvPr>
          <p:cNvSpPr txBox="1"/>
          <p:nvPr/>
        </p:nvSpPr>
        <p:spPr>
          <a:xfrm>
            <a:off x="6153245" y="2836273"/>
            <a:ext cx="1133644" cy="369332"/>
          </a:xfrm>
          <a:prstGeom prst="rect">
            <a:avLst/>
          </a:prstGeom>
          <a:noFill/>
        </p:spPr>
        <p:txBody>
          <a:bodyPr wrap="none" rtlCol="0">
            <a:spAutoFit/>
          </a:bodyPr>
          <a:lstStyle/>
          <a:p>
            <a:r>
              <a:rPr lang="en-US" altLang="zh-CN" i="1" u="sng" dirty="0"/>
              <a:t>spark103</a:t>
            </a:r>
            <a:endParaRPr lang="zh-CN" altLang="en-US" i="1" u="sng" dirty="0"/>
          </a:p>
        </p:txBody>
      </p:sp>
      <p:sp>
        <p:nvSpPr>
          <p:cNvPr id="13" name="文本框 12">
            <a:extLst>
              <a:ext uri="{FF2B5EF4-FFF2-40B4-BE49-F238E27FC236}">
                <a16:creationId xmlns:a16="http://schemas.microsoft.com/office/drawing/2014/main" id="{D9DCF1C3-1C98-538C-3CD5-9DED7159F774}"/>
              </a:ext>
            </a:extLst>
          </p:cNvPr>
          <p:cNvSpPr txBox="1"/>
          <p:nvPr/>
        </p:nvSpPr>
        <p:spPr>
          <a:xfrm>
            <a:off x="9437504" y="2702923"/>
            <a:ext cx="1133644" cy="369332"/>
          </a:xfrm>
          <a:prstGeom prst="rect">
            <a:avLst/>
          </a:prstGeom>
          <a:noFill/>
        </p:spPr>
        <p:txBody>
          <a:bodyPr wrap="none" rtlCol="0">
            <a:spAutoFit/>
          </a:bodyPr>
          <a:lstStyle/>
          <a:p>
            <a:r>
              <a:rPr lang="en-US" altLang="zh-CN" i="1" u="sng" dirty="0"/>
              <a:t>spark104</a:t>
            </a:r>
            <a:endParaRPr lang="zh-CN" altLang="en-US" i="1" u="sng" dirty="0"/>
          </a:p>
        </p:txBody>
      </p:sp>
      <p:sp>
        <p:nvSpPr>
          <p:cNvPr id="14" name="文本框 13">
            <a:extLst>
              <a:ext uri="{FF2B5EF4-FFF2-40B4-BE49-F238E27FC236}">
                <a16:creationId xmlns:a16="http://schemas.microsoft.com/office/drawing/2014/main" id="{BD1DFEF0-6059-904D-38D6-830374C1CE73}"/>
              </a:ext>
            </a:extLst>
          </p:cNvPr>
          <p:cNvSpPr txBox="1"/>
          <p:nvPr/>
        </p:nvSpPr>
        <p:spPr>
          <a:xfrm>
            <a:off x="9437504" y="4941868"/>
            <a:ext cx="1133644" cy="369332"/>
          </a:xfrm>
          <a:prstGeom prst="rect">
            <a:avLst/>
          </a:prstGeom>
          <a:noFill/>
        </p:spPr>
        <p:txBody>
          <a:bodyPr wrap="none" rtlCol="0">
            <a:spAutoFit/>
          </a:bodyPr>
          <a:lstStyle/>
          <a:p>
            <a:r>
              <a:rPr lang="en-US" altLang="zh-CN" i="1" u="sng" dirty="0"/>
              <a:t>spark105</a:t>
            </a:r>
            <a:endParaRPr lang="zh-CN" altLang="en-US" i="1" u="sng" dirty="0"/>
          </a:p>
        </p:txBody>
      </p:sp>
      <p:sp>
        <p:nvSpPr>
          <p:cNvPr id="36" name="文本框 35">
            <a:extLst>
              <a:ext uri="{FF2B5EF4-FFF2-40B4-BE49-F238E27FC236}">
                <a16:creationId xmlns:a16="http://schemas.microsoft.com/office/drawing/2014/main" id="{656770E3-094B-088B-0A52-859333592F6D}"/>
              </a:ext>
            </a:extLst>
          </p:cNvPr>
          <p:cNvSpPr txBox="1"/>
          <p:nvPr/>
        </p:nvSpPr>
        <p:spPr>
          <a:xfrm>
            <a:off x="1512551" y="3348480"/>
            <a:ext cx="1104901" cy="369332"/>
          </a:xfrm>
          <a:prstGeom prst="rect">
            <a:avLst/>
          </a:prstGeom>
          <a:noFill/>
        </p:spPr>
        <p:txBody>
          <a:bodyPr wrap="square" rtlCol="0">
            <a:spAutoFit/>
          </a:bodyPr>
          <a:lstStyle/>
          <a:p>
            <a:pPr algn="r"/>
            <a:r>
              <a:rPr lang="en-US" altLang="zh-CN" dirty="0">
                <a:solidFill>
                  <a:schemeClr val="accent1"/>
                </a:solidFill>
              </a:rPr>
              <a:t>Hadoop:</a:t>
            </a:r>
            <a:endParaRPr lang="zh-CN" altLang="en-US" dirty="0">
              <a:solidFill>
                <a:schemeClr val="accent1"/>
              </a:solidFill>
            </a:endParaRPr>
          </a:p>
        </p:txBody>
      </p:sp>
      <p:sp>
        <p:nvSpPr>
          <p:cNvPr id="37" name="文本框 36">
            <a:extLst>
              <a:ext uri="{FF2B5EF4-FFF2-40B4-BE49-F238E27FC236}">
                <a16:creationId xmlns:a16="http://schemas.microsoft.com/office/drawing/2014/main" id="{FE8EA68D-58A8-2F3B-EE41-C6E78F3CAEE8}"/>
              </a:ext>
            </a:extLst>
          </p:cNvPr>
          <p:cNvSpPr txBox="1"/>
          <p:nvPr/>
        </p:nvSpPr>
        <p:spPr>
          <a:xfrm>
            <a:off x="2804637" y="3348480"/>
            <a:ext cx="1351652" cy="369332"/>
          </a:xfrm>
          <a:prstGeom prst="rect">
            <a:avLst/>
          </a:prstGeom>
          <a:noFill/>
        </p:spPr>
        <p:txBody>
          <a:bodyPr wrap="none" rtlCol="0">
            <a:spAutoFit/>
          </a:bodyPr>
          <a:lstStyle/>
          <a:p>
            <a:r>
              <a:rPr lang="en-US" altLang="zh-CN" dirty="0" err="1">
                <a:solidFill>
                  <a:schemeClr val="accent1"/>
                </a:solidFill>
              </a:rPr>
              <a:t>NameNode</a:t>
            </a:r>
            <a:endParaRPr lang="zh-CN" altLang="en-US" dirty="0">
              <a:solidFill>
                <a:schemeClr val="accent1"/>
              </a:solidFill>
            </a:endParaRPr>
          </a:p>
        </p:txBody>
      </p:sp>
      <p:sp>
        <p:nvSpPr>
          <p:cNvPr id="38" name="文本框 37">
            <a:extLst>
              <a:ext uri="{FF2B5EF4-FFF2-40B4-BE49-F238E27FC236}">
                <a16:creationId xmlns:a16="http://schemas.microsoft.com/office/drawing/2014/main" id="{0B7A3DA0-8031-6947-4F0E-149E34374FC3}"/>
              </a:ext>
            </a:extLst>
          </p:cNvPr>
          <p:cNvSpPr txBox="1"/>
          <p:nvPr/>
        </p:nvSpPr>
        <p:spPr>
          <a:xfrm>
            <a:off x="4648482" y="3348480"/>
            <a:ext cx="808748" cy="369332"/>
          </a:xfrm>
          <a:prstGeom prst="rect">
            <a:avLst/>
          </a:prstGeom>
          <a:noFill/>
        </p:spPr>
        <p:txBody>
          <a:bodyPr wrap="none" rtlCol="0">
            <a:spAutoFit/>
          </a:bodyPr>
          <a:lstStyle/>
          <a:p>
            <a:r>
              <a:rPr lang="en-US" altLang="zh-CN" dirty="0">
                <a:solidFill>
                  <a:schemeClr val="accent1"/>
                </a:solidFill>
              </a:rPr>
              <a:t>YARN</a:t>
            </a:r>
            <a:endParaRPr lang="zh-CN" altLang="en-US" dirty="0">
              <a:solidFill>
                <a:schemeClr val="accent1"/>
              </a:solidFill>
            </a:endParaRPr>
          </a:p>
        </p:txBody>
      </p:sp>
      <p:sp>
        <p:nvSpPr>
          <p:cNvPr id="39" name="文本框 38">
            <a:extLst>
              <a:ext uri="{FF2B5EF4-FFF2-40B4-BE49-F238E27FC236}">
                <a16:creationId xmlns:a16="http://schemas.microsoft.com/office/drawing/2014/main" id="{529650F8-B217-B7EC-3359-6D55F8484ADB}"/>
              </a:ext>
            </a:extLst>
          </p:cNvPr>
          <p:cNvSpPr txBox="1"/>
          <p:nvPr/>
        </p:nvSpPr>
        <p:spPr>
          <a:xfrm>
            <a:off x="6078315" y="3182235"/>
            <a:ext cx="1351652" cy="646331"/>
          </a:xfrm>
          <a:prstGeom prst="rect">
            <a:avLst/>
          </a:prstGeom>
          <a:noFill/>
        </p:spPr>
        <p:txBody>
          <a:bodyPr wrap="none" rtlCol="0">
            <a:spAutoFit/>
          </a:bodyPr>
          <a:lstStyle/>
          <a:p>
            <a:r>
              <a:rPr lang="en-US" altLang="zh-CN" dirty="0">
                <a:solidFill>
                  <a:schemeClr val="accent1"/>
                </a:solidFill>
              </a:rPr>
              <a:t>Secondary</a:t>
            </a:r>
          </a:p>
          <a:p>
            <a:r>
              <a:rPr lang="en-US" altLang="zh-CN" dirty="0" err="1">
                <a:solidFill>
                  <a:schemeClr val="accent1"/>
                </a:solidFill>
              </a:rPr>
              <a:t>NameNode</a:t>
            </a:r>
            <a:endParaRPr lang="zh-CN" altLang="en-US" dirty="0">
              <a:solidFill>
                <a:schemeClr val="accent1"/>
              </a:solidFill>
            </a:endParaRPr>
          </a:p>
        </p:txBody>
      </p:sp>
      <p:sp>
        <p:nvSpPr>
          <p:cNvPr id="44" name="文本框 43">
            <a:extLst>
              <a:ext uri="{FF2B5EF4-FFF2-40B4-BE49-F238E27FC236}">
                <a16:creationId xmlns:a16="http://schemas.microsoft.com/office/drawing/2014/main" id="{A2B5AEF4-D9DF-F7F9-E337-C6A16A3B1B1F}"/>
              </a:ext>
            </a:extLst>
          </p:cNvPr>
          <p:cNvSpPr txBox="1"/>
          <p:nvPr/>
        </p:nvSpPr>
        <p:spPr>
          <a:xfrm>
            <a:off x="1275041" y="3860687"/>
            <a:ext cx="1301984" cy="369332"/>
          </a:xfrm>
          <a:prstGeom prst="rect">
            <a:avLst/>
          </a:prstGeom>
          <a:noFill/>
        </p:spPr>
        <p:txBody>
          <a:bodyPr wrap="square" rtlCol="0">
            <a:spAutoFit/>
          </a:bodyPr>
          <a:lstStyle/>
          <a:p>
            <a:pPr algn="r"/>
            <a:r>
              <a:rPr lang="en-US" altLang="zh-CN" dirty="0">
                <a:solidFill>
                  <a:schemeClr val="accent2"/>
                </a:solidFill>
              </a:rPr>
              <a:t>Zookeeper:</a:t>
            </a:r>
            <a:endParaRPr lang="zh-CN" altLang="en-US" dirty="0">
              <a:solidFill>
                <a:schemeClr val="accent2"/>
              </a:solidFill>
            </a:endParaRPr>
          </a:p>
        </p:txBody>
      </p:sp>
      <p:sp>
        <p:nvSpPr>
          <p:cNvPr id="45" name="文本框 44">
            <a:extLst>
              <a:ext uri="{FF2B5EF4-FFF2-40B4-BE49-F238E27FC236}">
                <a16:creationId xmlns:a16="http://schemas.microsoft.com/office/drawing/2014/main" id="{ED441508-FBC6-E077-7ADF-3C0254D374B9}"/>
              </a:ext>
            </a:extLst>
          </p:cNvPr>
          <p:cNvSpPr txBox="1"/>
          <p:nvPr/>
        </p:nvSpPr>
        <p:spPr>
          <a:xfrm>
            <a:off x="2764209" y="3860687"/>
            <a:ext cx="1301984" cy="369332"/>
          </a:xfrm>
          <a:prstGeom prst="rect">
            <a:avLst/>
          </a:prstGeom>
          <a:noFill/>
        </p:spPr>
        <p:txBody>
          <a:bodyPr wrap="square" rtlCol="0">
            <a:spAutoFit/>
          </a:bodyPr>
          <a:lstStyle/>
          <a:p>
            <a:pPr algn="ctr"/>
            <a:r>
              <a:rPr lang="en-US" altLang="zh-CN" dirty="0">
                <a:solidFill>
                  <a:schemeClr val="accent2"/>
                </a:solidFill>
              </a:rPr>
              <a:t>Master</a:t>
            </a:r>
            <a:endParaRPr lang="zh-CN" altLang="en-US" dirty="0">
              <a:solidFill>
                <a:schemeClr val="accent2"/>
              </a:solidFill>
            </a:endParaRPr>
          </a:p>
        </p:txBody>
      </p:sp>
      <p:sp>
        <p:nvSpPr>
          <p:cNvPr id="46" name="文本框 45">
            <a:extLst>
              <a:ext uri="{FF2B5EF4-FFF2-40B4-BE49-F238E27FC236}">
                <a16:creationId xmlns:a16="http://schemas.microsoft.com/office/drawing/2014/main" id="{76E7A2FB-9C0E-5BD1-1E55-2B6A64CC0177}"/>
              </a:ext>
            </a:extLst>
          </p:cNvPr>
          <p:cNvSpPr txBox="1"/>
          <p:nvPr/>
        </p:nvSpPr>
        <p:spPr>
          <a:xfrm>
            <a:off x="4401048" y="3860687"/>
            <a:ext cx="1301984" cy="369332"/>
          </a:xfrm>
          <a:prstGeom prst="rect">
            <a:avLst/>
          </a:prstGeom>
          <a:noFill/>
        </p:spPr>
        <p:txBody>
          <a:bodyPr wrap="square" rtlCol="0">
            <a:spAutoFit/>
          </a:bodyPr>
          <a:lstStyle/>
          <a:p>
            <a:pPr algn="ctr"/>
            <a:r>
              <a:rPr lang="en-US" altLang="zh-CN" dirty="0">
                <a:solidFill>
                  <a:schemeClr val="accent2"/>
                </a:solidFill>
              </a:rPr>
              <a:t>Slaver</a:t>
            </a:r>
            <a:endParaRPr lang="zh-CN" altLang="en-US" dirty="0">
              <a:solidFill>
                <a:schemeClr val="accent2"/>
              </a:solidFill>
            </a:endParaRPr>
          </a:p>
        </p:txBody>
      </p:sp>
      <p:sp>
        <p:nvSpPr>
          <p:cNvPr id="47" name="文本框 46">
            <a:extLst>
              <a:ext uri="{FF2B5EF4-FFF2-40B4-BE49-F238E27FC236}">
                <a16:creationId xmlns:a16="http://schemas.microsoft.com/office/drawing/2014/main" id="{792B1139-1871-9BC2-800C-F0662A563811}"/>
              </a:ext>
            </a:extLst>
          </p:cNvPr>
          <p:cNvSpPr txBox="1"/>
          <p:nvPr/>
        </p:nvSpPr>
        <p:spPr>
          <a:xfrm>
            <a:off x="6028647" y="3860687"/>
            <a:ext cx="1301984" cy="369332"/>
          </a:xfrm>
          <a:prstGeom prst="rect">
            <a:avLst/>
          </a:prstGeom>
          <a:noFill/>
        </p:spPr>
        <p:txBody>
          <a:bodyPr wrap="square" rtlCol="0">
            <a:spAutoFit/>
          </a:bodyPr>
          <a:lstStyle/>
          <a:p>
            <a:pPr algn="ctr"/>
            <a:r>
              <a:rPr lang="en-US" altLang="zh-CN" dirty="0">
                <a:solidFill>
                  <a:schemeClr val="accent2"/>
                </a:solidFill>
              </a:rPr>
              <a:t>Slaver</a:t>
            </a:r>
            <a:endParaRPr lang="zh-CN" altLang="en-US" dirty="0">
              <a:solidFill>
                <a:schemeClr val="accent2"/>
              </a:solidFill>
            </a:endParaRPr>
          </a:p>
        </p:txBody>
      </p:sp>
      <p:sp>
        <p:nvSpPr>
          <p:cNvPr id="48" name="文本框 47">
            <a:extLst>
              <a:ext uri="{FF2B5EF4-FFF2-40B4-BE49-F238E27FC236}">
                <a16:creationId xmlns:a16="http://schemas.microsoft.com/office/drawing/2014/main" id="{9921B58F-A4C4-6B32-3483-8387AB799CB1}"/>
              </a:ext>
            </a:extLst>
          </p:cNvPr>
          <p:cNvSpPr txBox="1"/>
          <p:nvPr/>
        </p:nvSpPr>
        <p:spPr>
          <a:xfrm>
            <a:off x="1315468" y="4372894"/>
            <a:ext cx="1301984" cy="369332"/>
          </a:xfrm>
          <a:prstGeom prst="rect">
            <a:avLst/>
          </a:prstGeom>
          <a:noFill/>
        </p:spPr>
        <p:txBody>
          <a:bodyPr wrap="square" rtlCol="0">
            <a:spAutoFit/>
          </a:bodyPr>
          <a:lstStyle/>
          <a:p>
            <a:pPr algn="r"/>
            <a:r>
              <a:rPr lang="en-US" altLang="zh-CN" dirty="0">
                <a:solidFill>
                  <a:schemeClr val="accent3">
                    <a:lumMod val="60000"/>
                    <a:lumOff val="40000"/>
                  </a:schemeClr>
                </a:solidFill>
              </a:rPr>
              <a:t>Kafka:</a:t>
            </a:r>
            <a:endParaRPr lang="zh-CN" altLang="en-US" dirty="0">
              <a:solidFill>
                <a:schemeClr val="accent3">
                  <a:lumMod val="60000"/>
                  <a:lumOff val="40000"/>
                </a:schemeClr>
              </a:solidFill>
            </a:endParaRPr>
          </a:p>
        </p:txBody>
      </p:sp>
      <p:sp>
        <p:nvSpPr>
          <p:cNvPr id="49" name="文本框 48">
            <a:extLst>
              <a:ext uri="{FF2B5EF4-FFF2-40B4-BE49-F238E27FC236}">
                <a16:creationId xmlns:a16="http://schemas.microsoft.com/office/drawing/2014/main" id="{45DFE4AE-FD61-D6B7-DD60-FCFEF1BF28C2}"/>
              </a:ext>
            </a:extLst>
          </p:cNvPr>
          <p:cNvSpPr txBox="1"/>
          <p:nvPr/>
        </p:nvSpPr>
        <p:spPr>
          <a:xfrm>
            <a:off x="2804636" y="4372894"/>
            <a:ext cx="1301984" cy="369332"/>
          </a:xfrm>
          <a:prstGeom prst="rect">
            <a:avLst/>
          </a:prstGeom>
          <a:noFill/>
        </p:spPr>
        <p:txBody>
          <a:bodyPr wrap="square" rtlCol="0">
            <a:spAutoFit/>
          </a:bodyPr>
          <a:lstStyle/>
          <a:p>
            <a:pPr algn="ctr"/>
            <a:r>
              <a:rPr lang="en-US" altLang="zh-CN" dirty="0">
                <a:solidFill>
                  <a:schemeClr val="accent3">
                    <a:lumMod val="60000"/>
                    <a:lumOff val="40000"/>
                  </a:schemeClr>
                </a:solidFill>
              </a:rPr>
              <a:t>Leader</a:t>
            </a:r>
            <a:endParaRPr lang="zh-CN" altLang="en-US" dirty="0">
              <a:solidFill>
                <a:schemeClr val="accent3">
                  <a:lumMod val="60000"/>
                  <a:lumOff val="40000"/>
                </a:schemeClr>
              </a:solidFill>
            </a:endParaRPr>
          </a:p>
        </p:txBody>
      </p:sp>
      <p:sp>
        <p:nvSpPr>
          <p:cNvPr id="50" name="文本框 49">
            <a:extLst>
              <a:ext uri="{FF2B5EF4-FFF2-40B4-BE49-F238E27FC236}">
                <a16:creationId xmlns:a16="http://schemas.microsoft.com/office/drawing/2014/main" id="{2EAB07AD-B492-BF27-30A1-B8533711E5E4}"/>
              </a:ext>
            </a:extLst>
          </p:cNvPr>
          <p:cNvSpPr txBox="1"/>
          <p:nvPr/>
        </p:nvSpPr>
        <p:spPr>
          <a:xfrm>
            <a:off x="4441475" y="4372894"/>
            <a:ext cx="1301984" cy="369332"/>
          </a:xfrm>
          <a:prstGeom prst="rect">
            <a:avLst/>
          </a:prstGeom>
          <a:noFill/>
        </p:spPr>
        <p:txBody>
          <a:bodyPr wrap="square" rtlCol="0">
            <a:spAutoFit/>
          </a:bodyPr>
          <a:lstStyle/>
          <a:p>
            <a:pPr algn="ctr"/>
            <a:r>
              <a:rPr lang="en-US" altLang="zh-CN" dirty="0">
                <a:solidFill>
                  <a:schemeClr val="accent3">
                    <a:lumMod val="60000"/>
                    <a:lumOff val="40000"/>
                  </a:schemeClr>
                </a:solidFill>
              </a:rPr>
              <a:t>Follower</a:t>
            </a:r>
            <a:endParaRPr lang="zh-CN" altLang="en-US" dirty="0">
              <a:solidFill>
                <a:schemeClr val="accent3">
                  <a:lumMod val="60000"/>
                  <a:lumOff val="40000"/>
                </a:schemeClr>
              </a:solidFill>
            </a:endParaRPr>
          </a:p>
        </p:txBody>
      </p:sp>
      <p:sp>
        <p:nvSpPr>
          <p:cNvPr id="51" name="文本框 50">
            <a:extLst>
              <a:ext uri="{FF2B5EF4-FFF2-40B4-BE49-F238E27FC236}">
                <a16:creationId xmlns:a16="http://schemas.microsoft.com/office/drawing/2014/main" id="{4C532B61-4AC0-3EC6-B517-20A4EA5A7BFB}"/>
              </a:ext>
            </a:extLst>
          </p:cNvPr>
          <p:cNvSpPr txBox="1"/>
          <p:nvPr/>
        </p:nvSpPr>
        <p:spPr>
          <a:xfrm>
            <a:off x="6069074" y="4372894"/>
            <a:ext cx="1301984" cy="369332"/>
          </a:xfrm>
          <a:prstGeom prst="rect">
            <a:avLst/>
          </a:prstGeom>
          <a:noFill/>
        </p:spPr>
        <p:txBody>
          <a:bodyPr wrap="square" rtlCol="0">
            <a:spAutoFit/>
          </a:bodyPr>
          <a:lstStyle/>
          <a:p>
            <a:pPr algn="ctr"/>
            <a:r>
              <a:rPr lang="en-US" altLang="zh-CN" dirty="0">
                <a:solidFill>
                  <a:schemeClr val="accent3">
                    <a:lumMod val="60000"/>
                    <a:lumOff val="40000"/>
                  </a:schemeClr>
                </a:solidFill>
              </a:rPr>
              <a:t>Follower</a:t>
            </a:r>
            <a:endParaRPr lang="zh-CN" altLang="en-US" dirty="0">
              <a:solidFill>
                <a:schemeClr val="accent3">
                  <a:lumMod val="60000"/>
                  <a:lumOff val="40000"/>
                </a:schemeClr>
              </a:solidFill>
            </a:endParaRPr>
          </a:p>
        </p:txBody>
      </p:sp>
      <p:sp>
        <p:nvSpPr>
          <p:cNvPr id="57" name="文本框 56">
            <a:extLst>
              <a:ext uri="{FF2B5EF4-FFF2-40B4-BE49-F238E27FC236}">
                <a16:creationId xmlns:a16="http://schemas.microsoft.com/office/drawing/2014/main" id="{BF3AAB84-3E6D-BF3D-D5D9-472C23633AEE}"/>
              </a:ext>
            </a:extLst>
          </p:cNvPr>
          <p:cNvSpPr txBox="1"/>
          <p:nvPr/>
        </p:nvSpPr>
        <p:spPr>
          <a:xfrm>
            <a:off x="1315468" y="4885101"/>
            <a:ext cx="1301984" cy="369332"/>
          </a:xfrm>
          <a:prstGeom prst="rect">
            <a:avLst/>
          </a:prstGeom>
          <a:noFill/>
        </p:spPr>
        <p:txBody>
          <a:bodyPr wrap="square" rtlCol="0">
            <a:spAutoFit/>
          </a:bodyPr>
          <a:lstStyle/>
          <a:p>
            <a:pPr algn="r"/>
            <a:r>
              <a:rPr lang="en-US" altLang="zh-CN" dirty="0">
                <a:solidFill>
                  <a:srgbClr val="00B0F0"/>
                </a:solidFill>
              </a:rPr>
              <a:t>Azkaban:</a:t>
            </a:r>
            <a:endParaRPr lang="zh-CN" altLang="en-US" dirty="0">
              <a:solidFill>
                <a:srgbClr val="00B0F0"/>
              </a:solidFill>
            </a:endParaRPr>
          </a:p>
        </p:txBody>
      </p:sp>
      <p:sp>
        <p:nvSpPr>
          <p:cNvPr id="58" name="文本框 57">
            <a:extLst>
              <a:ext uri="{FF2B5EF4-FFF2-40B4-BE49-F238E27FC236}">
                <a16:creationId xmlns:a16="http://schemas.microsoft.com/office/drawing/2014/main" id="{0520EFF2-CB2F-9CDB-C88F-107DA7F03296}"/>
              </a:ext>
            </a:extLst>
          </p:cNvPr>
          <p:cNvSpPr txBox="1"/>
          <p:nvPr/>
        </p:nvSpPr>
        <p:spPr>
          <a:xfrm>
            <a:off x="2804636" y="4885101"/>
            <a:ext cx="1301984" cy="369332"/>
          </a:xfrm>
          <a:prstGeom prst="rect">
            <a:avLst/>
          </a:prstGeom>
          <a:noFill/>
        </p:spPr>
        <p:txBody>
          <a:bodyPr wrap="square" rtlCol="0">
            <a:spAutoFit/>
          </a:bodyPr>
          <a:lstStyle/>
          <a:p>
            <a:pPr algn="ctr"/>
            <a:r>
              <a:rPr lang="en-US" altLang="zh-CN" dirty="0">
                <a:solidFill>
                  <a:srgbClr val="00B0F0"/>
                </a:solidFill>
              </a:rPr>
              <a:t>Executor</a:t>
            </a:r>
            <a:endParaRPr lang="zh-CN" altLang="en-US" dirty="0">
              <a:solidFill>
                <a:srgbClr val="00B0F0"/>
              </a:solidFill>
            </a:endParaRPr>
          </a:p>
        </p:txBody>
      </p:sp>
      <p:sp>
        <p:nvSpPr>
          <p:cNvPr id="59" name="文本框 58">
            <a:extLst>
              <a:ext uri="{FF2B5EF4-FFF2-40B4-BE49-F238E27FC236}">
                <a16:creationId xmlns:a16="http://schemas.microsoft.com/office/drawing/2014/main" id="{86120B0F-1D29-E5FF-E9C4-419086A9753E}"/>
              </a:ext>
            </a:extLst>
          </p:cNvPr>
          <p:cNvSpPr txBox="1"/>
          <p:nvPr/>
        </p:nvSpPr>
        <p:spPr>
          <a:xfrm>
            <a:off x="4441475" y="4885101"/>
            <a:ext cx="1301984" cy="369332"/>
          </a:xfrm>
          <a:prstGeom prst="rect">
            <a:avLst/>
          </a:prstGeom>
          <a:noFill/>
        </p:spPr>
        <p:txBody>
          <a:bodyPr wrap="square" rtlCol="0">
            <a:spAutoFit/>
          </a:bodyPr>
          <a:lstStyle/>
          <a:p>
            <a:pPr algn="ctr"/>
            <a:r>
              <a:rPr lang="en-US" altLang="zh-CN" dirty="0">
                <a:solidFill>
                  <a:srgbClr val="00B0F0"/>
                </a:solidFill>
              </a:rPr>
              <a:t>Server</a:t>
            </a:r>
            <a:endParaRPr lang="zh-CN" altLang="en-US" dirty="0">
              <a:solidFill>
                <a:srgbClr val="00B0F0"/>
              </a:solidFill>
            </a:endParaRPr>
          </a:p>
        </p:txBody>
      </p:sp>
      <p:sp>
        <p:nvSpPr>
          <p:cNvPr id="61" name="文本框 60">
            <a:extLst>
              <a:ext uri="{FF2B5EF4-FFF2-40B4-BE49-F238E27FC236}">
                <a16:creationId xmlns:a16="http://schemas.microsoft.com/office/drawing/2014/main" id="{631B21F3-B939-651A-7C7E-3E9912F98064}"/>
              </a:ext>
            </a:extLst>
          </p:cNvPr>
          <p:cNvSpPr txBox="1"/>
          <p:nvPr/>
        </p:nvSpPr>
        <p:spPr>
          <a:xfrm>
            <a:off x="1315468" y="5397308"/>
            <a:ext cx="1301984" cy="369332"/>
          </a:xfrm>
          <a:prstGeom prst="rect">
            <a:avLst/>
          </a:prstGeom>
          <a:noFill/>
        </p:spPr>
        <p:txBody>
          <a:bodyPr wrap="square" rtlCol="0">
            <a:spAutoFit/>
          </a:bodyPr>
          <a:lstStyle/>
          <a:p>
            <a:pPr algn="r"/>
            <a:r>
              <a:rPr lang="en-US" altLang="zh-CN" dirty="0">
                <a:solidFill>
                  <a:schemeClr val="accent6">
                    <a:lumMod val="50000"/>
                  </a:schemeClr>
                </a:solidFill>
              </a:rPr>
              <a:t>Others:</a:t>
            </a:r>
            <a:endParaRPr lang="zh-CN" altLang="en-US" dirty="0">
              <a:solidFill>
                <a:schemeClr val="accent6">
                  <a:lumMod val="50000"/>
                </a:schemeClr>
              </a:solidFill>
            </a:endParaRPr>
          </a:p>
        </p:txBody>
      </p:sp>
      <p:sp>
        <p:nvSpPr>
          <p:cNvPr id="62" name="文本框 61">
            <a:extLst>
              <a:ext uri="{FF2B5EF4-FFF2-40B4-BE49-F238E27FC236}">
                <a16:creationId xmlns:a16="http://schemas.microsoft.com/office/drawing/2014/main" id="{2BA7B369-A221-CC71-5DBF-DE968E1EBF1A}"/>
              </a:ext>
            </a:extLst>
          </p:cNvPr>
          <p:cNvSpPr txBox="1"/>
          <p:nvPr/>
        </p:nvSpPr>
        <p:spPr>
          <a:xfrm>
            <a:off x="2909411" y="5397308"/>
            <a:ext cx="1301984" cy="646331"/>
          </a:xfrm>
          <a:prstGeom prst="rect">
            <a:avLst/>
          </a:prstGeom>
          <a:noFill/>
        </p:spPr>
        <p:txBody>
          <a:bodyPr wrap="square" rtlCol="0">
            <a:spAutoFit/>
          </a:bodyPr>
          <a:lstStyle/>
          <a:p>
            <a:r>
              <a:rPr lang="en-US" altLang="zh-CN" dirty="0">
                <a:solidFill>
                  <a:schemeClr val="accent6">
                    <a:lumMod val="50000"/>
                  </a:schemeClr>
                </a:solidFill>
              </a:rPr>
              <a:t>MySQL</a:t>
            </a:r>
          </a:p>
          <a:p>
            <a:r>
              <a:rPr lang="en-US" altLang="zh-CN" dirty="0">
                <a:solidFill>
                  <a:schemeClr val="accent6">
                    <a:lumMod val="50000"/>
                  </a:schemeClr>
                </a:solidFill>
              </a:rPr>
              <a:t> Spark</a:t>
            </a:r>
            <a:endParaRPr lang="zh-CN" altLang="en-US" dirty="0">
              <a:solidFill>
                <a:schemeClr val="accent6">
                  <a:lumMod val="50000"/>
                </a:schemeClr>
              </a:solidFill>
            </a:endParaRPr>
          </a:p>
        </p:txBody>
      </p:sp>
      <p:sp>
        <p:nvSpPr>
          <p:cNvPr id="63" name="文本框 62">
            <a:extLst>
              <a:ext uri="{FF2B5EF4-FFF2-40B4-BE49-F238E27FC236}">
                <a16:creationId xmlns:a16="http://schemas.microsoft.com/office/drawing/2014/main" id="{5BC94073-E14D-EE45-078D-A6F1A1C55BDC}"/>
              </a:ext>
            </a:extLst>
          </p:cNvPr>
          <p:cNvSpPr txBox="1"/>
          <p:nvPr/>
        </p:nvSpPr>
        <p:spPr>
          <a:xfrm>
            <a:off x="4441475" y="5397308"/>
            <a:ext cx="1481152" cy="646331"/>
          </a:xfrm>
          <a:prstGeom prst="rect">
            <a:avLst/>
          </a:prstGeom>
          <a:noFill/>
        </p:spPr>
        <p:txBody>
          <a:bodyPr wrap="square" rtlCol="0">
            <a:spAutoFit/>
          </a:bodyPr>
          <a:lstStyle/>
          <a:p>
            <a:r>
              <a:rPr lang="en-US" altLang="zh-CN" dirty="0">
                <a:solidFill>
                  <a:schemeClr val="accent6">
                    <a:lumMod val="50000"/>
                  </a:schemeClr>
                </a:solidFill>
              </a:rPr>
              <a:t>Prometheus</a:t>
            </a:r>
          </a:p>
          <a:p>
            <a:r>
              <a:rPr lang="en-US" altLang="zh-CN" dirty="0">
                <a:solidFill>
                  <a:schemeClr val="accent6">
                    <a:lumMod val="50000"/>
                  </a:schemeClr>
                </a:solidFill>
              </a:rPr>
              <a:t>  Grafana</a:t>
            </a:r>
            <a:endParaRPr lang="zh-CN" altLang="en-US" dirty="0">
              <a:solidFill>
                <a:schemeClr val="accent6">
                  <a:lumMod val="50000"/>
                </a:schemeClr>
              </a:solidFill>
            </a:endParaRPr>
          </a:p>
        </p:txBody>
      </p:sp>
      <p:sp>
        <p:nvSpPr>
          <p:cNvPr id="64" name="文本框 63">
            <a:extLst>
              <a:ext uri="{FF2B5EF4-FFF2-40B4-BE49-F238E27FC236}">
                <a16:creationId xmlns:a16="http://schemas.microsoft.com/office/drawing/2014/main" id="{870511B2-F125-0A57-BC0D-FED7EFA808B3}"/>
              </a:ext>
            </a:extLst>
          </p:cNvPr>
          <p:cNvSpPr txBox="1"/>
          <p:nvPr/>
        </p:nvSpPr>
        <p:spPr>
          <a:xfrm>
            <a:off x="6069074" y="5397308"/>
            <a:ext cx="1301984" cy="369332"/>
          </a:xfrm>
          <a:prstGeom prst="rect">
            <a:avLst/>
          </a:prstGeom>
          <a:noFill/>
        </p:spPr>
        <p:txBody>
          <a:bodyPr wrap="square" rtlCol="0">
            <a:spAutoFit/>
          </a:bodyPr>
          <a:lstStyle/>
          <a:p>
            <a:pPr algn="ctr"/>
            <a:r>
              <a:rPr lang="en-US" altLang="zh-CN" dirty="0" err="1">
                <a:solidFill>
                  <a:schemeClr val="accent6">
                    <a:lumMod val="50000"/>
                  </a:schemeClr>
                </a:solidFill>
              </a:rPr>
              <a:t>Clickhouse</a:t>
            </a:r>
            <a:endParaRPr lang="zh-CN" altLang="en-US" dirty="0">
              <a:solidFill>
                <a:schemeClr val="accent6">
                  <a:lumMod val="50000"/>
                </a:schemeClr>
              </a:solidFill>
            </a:endParaRPr>
          </a:p>
        </p:txBody>
      </p:sp>
      <p:sp>
        <p:nvSpPr>
          <p:cNvPr id="66" name="文本框 65">
            <a:extLst>
              <a:ext uri="{FF2B5EF4-FFF2-40B4-BE49-F238E27FC236}">
                <a16:creationId xmlns:a16="http://schemas.microsoft.com/office/drawing/2014/main" id="{8399DF4C-BFE2-D979-03AB-4841AF075A9F}"/>
              </a:ext>
            </a:extLst>
          </p:cNvPr>
          <p:cNvSpPr txBox="1"/>
          <p:nvPr/>
        </p:nvSpPr>
        <p:spPr>
          <a:xfrm>
            <a:off x="9330128" y="3213093"/>
            <a:ext cx="586443" cy="369332"/>
          </a:xfrm>
          <a:prstGeom prst="rect">
            <a:avLst/>
          </a:prstGeom>
          <a:noFill/>
        </p:spPr>
        <p:txBody>
          <a:bodyPr wrap="none" rtlCol="0">
            <a:spAutoFit/>
          </a:bodyPr>
          <a:lstStyle/>
          <a:p>
            <a:r>
              <a:rPr lang="en-US" altLang="zh-CN" dirty="0">
                <a:solidFill>
                  <a:schemeClr val="accent1">
                    <a:lumMod val="50000"/>
                  </a:schemeClr>
                </a:solidFill>
              </a:rPr>
              <a:t>Vue</a:t>
            </a:r>
            <a:endParaRPr lang="zh-CN" altLang="en-US" dirty="0">
              <a:solidFill>
                <a:schemeClr val="accent1">
                  <a:lumMod val="50000"/>
                </a:schemeClr>
              </a:solidFill>
            </a:endParaRPr>
          </a:p>
        </p:txBody>
      </p:sp>
      <p:sp>
        <p:nvSpPr>
          <p:cNvPr id="67" name="文本框 66">
            <a:extLst>
              <a:ext uri="{FF2B5EF4-FFF2-40B4-BE49-F238E27FC236}">
                <a16:creationId xmlns:a16="http://schemas.microsoft.com/office/drawing/2014/main" id="{891DACC5-3DA8-DED5-6C5C-27ECABF01D97}"/>
              </a:ext>
            </a:extLst>
          </p:cNvPr>
          <p:cNvSpPr txBox="1"/>
          <p:nvPr/>
        </p:nvSpPr>
        <p:spPr>
          <a:xfrm>
            <a:off x="9330128" y="5616008"/>
            <a:ext cx="1300356" cy="369332"/>
          </a:xfrm>
          <a:prstGeom prst="rect">
            <a:avLst/>
          </a:prstGeom>
          <a:noFill/>
        </p:spPr>
        <p:txBody>
          <a:bodyPr wrap="none" rtlCol="0">
            <a:spAutoFit/>
          </a:bodyPr>
          <a:lstStyle/>
          <a:p>
            <a:r>
              <a:rPr lang="en-US" altLang="zh-CN" dirty="0" err="1">
                <a:solidFill>
                  <a:srgbClr val="00B050"/>
                </a:solidFill>
              </a:rPr>
              <a:t>Springboot</a:t>
            </a:r>
            <a:endParaRPr lang="zh-CN" altLang="en-US" dirty="0">
              <a:solidFill>
                <a:srgbClr val="00B050"/>
              </a:solidFill>
            </a:endParaRPr>
          </a:p>
        </p:txBody>
      </p:sp>
      <p:pic>
        <p:nvPicPr>
          <p:cNvPr id="69" name="图形 68" descr="无线路由器">
            <a:extLst>
              <a:ext uri="{FF2B5EF4-FFF2-40B4-BE49-F238E27FC236}">
                <a16:creationId xmlns:a16="http://schemas.microsoft.com/office/drawing/2014/main" id="{4072B69D-C6D3-5137-588D-0F99336E52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22422" y="3113043"/>
            <a:ext cx="1259851" cy="1259851"/>
          </a:xfrm>
          <a:prstGeom prst="rect">
            <a:avLst/>
          </a:prstGeom>
        </p:spPr>
      </p:pic>
    </p:spTree>
    <p:extLst>
      <p:ext uri="{BB962C8B-B14F-4D97-AF65-F5344CB8AC3E}">
        <p14:creationId xmlns:p14="http://schemas.microsoft.com/office/powerpoint/2010/main" val="4155732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485477" y="1963913"/>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2023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4890256"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6632968"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文本框 15"/>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爬虫数据处理</a:t>
            </a:r>
          </a:p>
        </p:txBody>
      </p:sp>
      <p:grpSp>
        <p:nvGrpSpPr>
          <p:cNvPr id="8" name="组合 7"/>
          <p:cNvGrpSpPr/>
          <p:nvPr/>
        </p:nvGrpSpPr>
        <p:grpSpPr>
          <a:xfrm>
            <a:off x="1436536" y="2815177"/>
            <a:ext cx="992339" cy="2834781"/>
            <a:chOff x="1465111" y="2814542"/>
            <a:chExt cx="992339" cy="2834781"/>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465111" y="4603972"/>
              <a:ext cx="992339" cy="1045351"/>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网易云</a:t>
              </a:r>
            </a:p>
            <a:p>
              <a:pPr algn="ctr">
                <a:lnSpc>
                  <a:spcPct val="120000"/>
                </a:lnSpc>
              </a:pPr>
              <a:endParaRPr lang="zh-CN" altLang="en-US" dirty="0">
                <a:solidFill>
                  <a:schemeClr val="accent5"/>
                </a:solidFill>
                <a:latin typeface="幼圆" panose="02010509060101010101" pitchFamily="49" charset="-122"/>
                <a:ea typeface="幼圆" panose="02010509060101010101" pitchFamily="49" charset="-122"/>
              </a:endParaRPr>
            </a:p>
            <a:p>
              <a:pPr algn="ctr">
                <a:lnSpc>
                  <a:spcPct val="120000"/>
                </a:lnSpc>
              </a:pP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5" name="组合 24"/>
          <p:cNvGrpSpPr/>
          <p:nvPr/>
        </p:nvGrpSpPr>
        <p:grpSpPr>
          <a:xfrm>
            <a:off x="2969032" y="2814542"/>
            <a:ext cx="1671031" cy="2241984"/>
            <a:chOff x="2740432" y="2814542"/>
            <a:chExt cx="1671031" cy="2241984"/>
          </a:xfrm>
        </p:grpSpPr>
        <p:sp>
          <p:nvSpPr>
            <p:cNvPr id="10" name="任意多边形: 形状 9"/>
            <p:cNvSpPr/>
            <p:nvPr/>
          </p:nvSpPr>
          <p:spPr>
            <a:xfrm rot="5400000">
              <a:off x="2868745"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740432" y="3678777"/>
              <a:ext cx="1671031" cy="1377749"/>
            </a:xfrm>
            <a:prstGeom prst="rect">
              <a:avLst/>
            </a:prstGeom>
          </p:spPr>
          <p:txBody>
            <a:bodyPr wrap="square">
              <a:spAutoFit/>
            </a:bodyPr>
            <a:lstStyle/>
            <a:p>
              <a:pPr algn="l">
                <a:lnSpc>
                  <a:spcPct val="120000"/>
                </a:lnSpc>
              </a:pPr>
              <a:r>
                <a:rPr lang="en-US" altLang="zh-CN" dirty="0">
                  <a:solidFill>
                    <a:schemeClr val="accent5"/>
                  </a:solidFill>
                  <a:latin typeface="幼圆" panose="02010509060101010101" pitchFamily="49" charset="-122"/>
                  <a:ea typeface="幼圆" panose="02010509060101010101" pitchFamily="49" charset="-122"/>
                </a:rPr>
                <a:t> Scrapy</a:t>
              </a:r>
            </a:p>
            <a:p>
              <a:pPr algn="l">
                <a:lnSpc>
                  <a:spcPct val="120000"/>
                </a:lnSpc>
              </a:pPr>
              <a:endParaRPr lang="en-US" altLang="zh-CN"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音乐基本信息</a:t>
              </a: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音乐分类信息</a:t>
              </a:r>
              <a:endParaRPr lang="en-US" altLang="zh-CN" dirty="0">
                <a:solidFill>
                  <a:schemeClr val="accent5"/>
                </a:solidFill>
                <a:latin typeface="幼圆" panose="02010509060101010101" pitchFamily="49" charset="-122"/>
                <a:ea typeface="幼圆" panose="02010509060101010101" pitchFamily="49" charset="-122"/>
              </a:endParaRPr>
            </a:p>
          </p:txBody>
        </p:sp>
      </p:grpSp>
      <p:grpSp>
        <p:nvGrpSpPr>
          <p:cNvPr id="26" name="组合 25"/>
          <p:cNvGrpSpPr/>
          <p:nvPr/>
        </p:nvGrpSpPr>
        <p:grpSpPr>
          <a:xfrm>
            <a:off x="5056970" y="2863437"/>
            <a:ext cx="2241974" cy="2777847"/>
            <a:chOff x="5060145" y="2814542"/>
            <a:chExt cx="2241974" cy="2777847"/>
          </a:xfrm>
        </p:grpSpPr>
        <p:sp>
          <p:nvSpPr>
            <p:cNvPr id="11" name="任意多边形: 形状 10"/>
            <p:cNvSpPr/>
            <p:nvPr/>
          </p:nvSpPr>
          <p:spPr>
            <a:xfrm rot="5400000">
              <a:off x="4298982"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60145" y="4879437"/>
              <a:ext cx="2241974" cy="712952"/>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去重</a:t>
              </a: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去空值</a:t>
              </a:r>
              <a:endParaRPr lang="en-US" altLang="zh-CN" dirty="0">
                <a:solidFill>
                  <a:schemeClr val="accent5"/>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6467913" y="2815177"/>
            <a:ext cx="2241974" cy="1577551"/>
            <a:chOff x="3057963" y="2814542"/>
            <a:chExt cx="2241974" cy="1577551"/>
          </a:xfrm>
        </p:grpSpPr>
        <p:sp>
          <p:nvSpPr>
            <p:cNvPr id="31" name="任意多边形: 形状 9"/>
            <p:cNvSpPr/>
            <p:nvPr>
              <p:custDataLst>
                <p:tags r:id="rId4"/>
              </p:custDataLst>
            </p:nvPr>
          </p:nvSpPr>
          <p:spPr>
            <a:xfrm rot="5400000">
              <a:off x="32021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5"/>
              </p:custDataLst>
            </p:nvPr>
          </p:nvSpPr>
          <p:spPr>
            <a:xfrm>
              <a:off x="3057963" y="3679141"/>
              <a:ext cx="2241974" cy="712952"/>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全文索引</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一般索引</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33" name="sketched-down-arrow_36677"/>
          <p:cNvSpPr>
            <a:spLocks noChangeAspect="1"/>
          </p:cNvSpPr>
          <p:nvPr>
            <p:custDataLst>
              <p:tags r:id="rId1"/>
            </p:custDataLst>
          </p:nvPr>
        </p:nvSpPr>
        <p:spPr bwMode="auto">
          <a:xfrm>
            <a:off x="8290137" y="196327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7" name="文本框 36"/>
          <p:cNvSpPr txBox="1"/>
          <p:nvPr/>
        </p:nvSpPr>
        <p:spPr>
          <a:xfrm>
            <a:off x="1474985" y="1503680"/>
            <a:ext cx="1262652" cy="645160"/>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数据源</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dirty="0"/>
          </a:p>
        </p:txBody>
      </p:sp>
      <p:sp>
        <p:nvSpPr>
          <p:cNvPr id="38" name="文本框 37"/>
          <p:cNvSpPr txBox="1"/>
          <p:nvPr/>
        </p:nvSpPr>
        <p:spPr>
          <a:xfrm>
            <a:off x="3018790" y="1503680"/>
            <a:ext cx="1193165" cy="645160"/>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爬虫设计</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39" name="文本框 38"/>
          <p:cNvSpPr txBox="1"/>
          <p:nvPr/>
        </p:nvSpPr>
        <p:spPr>
          <a:xfrm>
            <a:off x="4733925" y="1503680"/>
            <a:ext cx="1149985" cy="645160"/>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数据处理</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40" name="文本框 39"/>
          <p:cNvSpPr txBox="1"/>
          <p:nvPr/>
        </p:nvSpPr>
        <p:spPr>
          <a:xfrm>
            <a:off x="6558915" y="1503680"/>
            <a:ext cx="1464310" cy="645160"/>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性能调优</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41" name="文本框 40"/>
          <p:cNvSpPr txBox="1"/>
          <p:nvPr/>
        </p:nvSpPr>
        <p:spPr>
          <a:xfrm>
            <a:off x="8392795" y="1503680"/>
            <a:ext cx="1564005" cy="645160"/>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测试</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dirty="0"/>
          </a:p>
        </p:txBody>
      </p:sp>
      <p:grpSp>
        <p:nvGrpSpPr>
          <p:cNvPr id="42" name="组合 41"/>
          <p:cNvGrpSpPr/>
          <p:nvPr/>
        </p:nvGrpSpPr>
        <p:grpSpPr>
          <a:xfrm>
            <a:off x="8139186" y="2863437"/>
            <a:ext cx="2241974" cy="2728952"/>
            <a:chOff x="4780671" y="2814542"/>
            <a:chExt cx="2241974" cy="2728952"/>
          </a:xfrm>
        </p:grpSpPr>
        <p:sp>
          <p:nvSpPr>
            <p:cNvPr id="43" name="任意多边形: 形状 10"/>
            <p:cNvSpPr/>
            <p:nvPr>
              <p:custDataLst>
                <p:tags r:id="rId2"/>
              </p:custDataLst>
            </p:nvPr>
          </p:nvSpPr>
          <p:spPr>
            <a:xfrm rot="5400000">
              <a:off x="4318032"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custDataLst>
                <p:tags r:id="rId3"/>
              </p:custDataLst>
            </p:nvPr>
          </p:nvSpPr>
          <p:spPr>
            <a:xfrm>
              <a:off x="4780671" y="4830542"/>
              <a:ext cx="2241974" cy="712952"/>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单元测试</a:t>
              </a:r>
              <a:endParaRPr lang="en-US" altLang="zh-CN" dirty="0">
                <a:solidFill>
                  <a:schemeClr val="accent5"/>
                </a:solidFill>
                <a:latin typeface="幼圆" panose="02010509060101010101" pitchFamily="49" charset="-122"/>
                <a:ea typeface="幼圆" panose="02010509060101010101" pitchFamily="49" charset="-122"/>
                <a:sym typeface="+mn-ea"/>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日志分析</a:t>
              </a:r>
              <a:endParaRPr lang="en-US" altLang="zh-CN" dirty="0">
                <a:solidFill>
                  <a:schemeClr val="accent5"/>
                </a:solidFill>
                <a:latin typeface="幼圆" panose="02010509060101010101" pitchFamily="49" charset="-122"/>
                <a:ea typeface="幼圆" panose="02010509060101010101" pitchFamily="49" charset="-122"/>
              </a:endParaRPr>
            </a:p>
          </p:txBody>
        </p:sp>
      </p:grpSp>
      <p:sp>
        <p:nvSpPr>
          <p:cNvPr id="6" name="sketched-down-arrow_36677">
            <a:extLst>
              <a:ext uri="{FF2B5EF4-FFF2-40B4-BE49-F238E27FC236}">
                <a16:creationId xmlns:a16="http://schemas.microsoft.com/office/drawing/2014/main" id="{16FD4D6C-EE2B-F39A-7BA5-7B25C55DC58B}"/>
              </a:ext>
            </a:extLst>
          </p:cNvPr>
          <p:cNvSpPr>
            <a:spLocks noChangeAspect="1"/>
          </p:cNvSpPr>
          <p:nvPr/>
        </p:nvSpPr>
        <p:spPr bwMode="auto">
          <a:xfrm>
            <a:off x="10049616" y="196327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7" name="文本框 6">
            <a:extLst>
              <a:ext uri="{FF2B5EF4-FFF2-40B4-BE49-F238E27FC236}">
                <a16:creationId xmlns:a16="http://schemas.microsoft.com/office/drawing/2014/main" id="{2CDFD58D-532D-33A6-549C-FCE088D4B2B8}"/>
              </a:ext>
            </a:extLst>
          </p:cNvPr>
          <p:cNvSpPr txBox="1"/>
          <p:nvPr/>
        </p:nvSpPr>
        <p:spPr>
          <a:xfrm>
            <a:off x="9893285" y="1502410"/>
            <a:ext cx="1149985" cy="646331"/>
          </a:xfrm>
          <a:prstGeom prst="rect">
            <a:avLst/>
          </a:prstGeom>
          <a:noFill/>
        </p:spPr>
        <p:txBody>
          <a:bodyPr wrap="square" rtlCol="0">
            <a:spAutoFit/>
          </a:bodyPr>
          <a:lstStyle/>
          <a:p>
            <a:r>
              <a:rPr lang="zh-CN" altLang="en-US" dirty="0">
                <a:solidFill>
                  <a:schemeClr val="accent5"/>
                </a:solidFill>
                <a:latin typeface="幼圆" panose="02010509060101010101" pitchFamily="49" charset="-122"/>
                <a:ea typeface="幼圆" panose="02010509060101010101" pitchFamily="49" charset="-122"/>
                <a:sym typeface="+mn-ea"/>
              </a:rPr>
              <a:t>任务计划</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dirty="0"/>
          </a:p>
        </p:txBody>
      </p:sp>
      <p:sp>
        <p:nvSpPr>
          <p:cNvPr id="12" name="任意多边形: 形状 11">
            <a:extLst>
              <a:ext uri="{FF2B5EF4-FFF2-40B4-BE49-F238E27FC236}">
                <a16:creationId xmlns:a16="http://schemas.microsoft.com/office/drawing/2014/main" id="{A39A428D-96C2-38B8-1C3E-7BBB801FFBEE}"/>
              </a:ext>
            </a:extLst>
          </p:cNvPr>
          <p:cNvSpPr/>
          <p:nvPr/>
        </p:nvSpPr>
        <p:spPr>
          <a:xfrm rot="5400000">
            <a:off x="9458072" y="3844111"/>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613A07F-DE9E-02DD-F0CD-47DAC26B9B42}"/>
              </a:ext>
            </a:extLst>
          </p:cNvPr>
          <p:cNvSpPr/>
          <p:nvPr/>
        </p:nvSpPr>
        <p:spPr>
          <a:xfrm>
            <a:off x="9956800" y="4937005"/>
            <a:ext cx="2241974" cy="380553"/>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每日执行</a:t>
            </a:r>
            <a:endParaRPr lang="en-US" altLang="zh-CN" dirty="0">
              <a:solidFill>
                <a:schemeClr val="accent5"/>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405" y="372110"/>
            <a:ext cx="4968875" cy="107632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404F64"/>
                </a:solidFill>
                <a:effectLst/>
                <a:uLnTx/>
                <a:uFillTx/>
                <a:latin typeface="幼圆" panose="02010509060101010101" pitchFamily="49" charset="-122"/>
                <a:ea typeface="幼圆" panose="02010509060101010101" pitchFamily="49" charset="-122"/>
                <a:sym typeface="+mn-ea"/>
              </a:rPr>
              <a:t>FlinkCDC</a:t>
            </a:r>
            <a:r>
              <a:rPr lang="zh-CN" altLang="en-US" sz="3200" noProof="0" dirty="0">
                <a:ln>
                  <a:noFill/>
                </a:ln>
                <a:solidFill>
                  <a:srgbClr val="404F64"/>
                </a:solidFill>
                <a:effectLst/>
                <a:uLnTx/>
                <a:uFillTx/>
                <a:latin typeface="幼圆" panose="02010509060101010101" pitchFamily="49" charset="-122"/>
                <a:ea typeface="幼圆" panose="02010509060101010101" pitchFamily="49" charset="-122"/>
                <a:sym typeface="+mn-ea"/>
              </a:rPr>
              <a:t>监控数据处理</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0" name="组合 9"/>
          <p:cNvGrpSpPr/>
          <p:nvPr/>
        </p:nvGrpSpPr>
        <p:grpSpPr>
          <a:xfrm>
            <a:off x="-254824" y="3321496"/>
            <a:ext cx="2241974" cy="960319"/>
            <a:chOff x="3410137" y="2575227"/>
            <a:chExt cx="2241974" cy="960319"/>
          </a:xfrm>
        </p:grpSpPr>
        <p:sp>
          <p:nvSpPr>
            <p:cNvPr id="18" name="矩形 17"/>
            <p:cNvSpPr/>
            <p:nvPr/>
          </p:nvSpPr>
          <p:spPr>
            <a:xfrm>
              <a:off x="3410137" y="2927851"/>
              <a:ext cx="2241974" cy="607695"/>
            </a:xfrm>
            <a:prstGeom prst="rect">
              <a:avLst/>
            </a:prstGeom>
          </p:spPr>
          <p:txBody>
            <a:bodyPr wrap="square">
              <a:spAutoFit/>
            </a:bodyPr>
            <a:lstStyle/>
            <a:p>
              <a:pPr algn="l">
                <a:lnSpc>
                  <a:spcPct val="120000"/>
                </a:lnSpc>
              </a:pPr>
              <a:r>
                <a:rPr lang="en-US" altLang="zh-CN" sz="1400" dirty="0">
                  <a:solidFill>
                    <a:schemeClr val="accent5"/>
                  </a:solidFill>
                  <a:latin typeface="幼圆" panose="02010509060101010101" pitchFamily="49" charset="-122"/>
                  <a:ea typeface="幼圆" panose="02010509060101010101" pitchFamily="49" charset="-122"/>
                </a:rPr>
                <a:t>     MySQL</a:t>
              </a:r>
            </a:p>
            <a:p>
              <a:pPr algn="l">
                <a:lnSpc>
                  <a:spcPct val="120000"/>
                </a:lnSpc>
              </a:pPr>
              <a:r>
                <a:rPr lang="en-US" altLang="zh-CN" sz="1400" dirty="0">
                  <a:solidFill>
                    <a:schemeClr val="accent5"/>
                  </a:solidFill>
                  <a:latin typeface="幼圆" panose="02010509060101010101" pitchFamily="49" charset="-122"/>
                  <a:ea typeface="幼圆" panose="02010509060101010101" pitchFamily="49" charset="-122"/>
                </a:rPr>
                <a:t>     music163</a:t>
              </a:r>
              <a:r>
                <a:rPr lang="zh-CN" altLang="en-US" sz="1400" dirty="0">
                  <a:solidFill>
                    <a:schemeClr val="accent5"/>
                  </a:solidFill>
                  <a:latin typeface="幼圆" panose="02010509060101010101" pitchFamily="49" charset="-122"/>
                  <a:ea typeface="幼圆" panose="02010509060101010101" pitchFamily="49" charset="-122"/>
                </a:rPr>
                <a:t>数据库</a:t>
              </a:r>
            </a:p>
          </p:txBody>
        </p:sp>
        <p:sp>
          <p:nvSpPr>
            <p:cNvPr id="19" name="矩形 18"/>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监测数据源</a:t>
              </a:r>
            </a:p>
          </p:txBody>
        </p:sp>
      </p:grpSp>
      <p:sp>
        <p:nvSpPr>
          <p:cNvPr id="15" name="MH_Other_6"/>
          <p:cNvSpPr>
            <a:spLocks noEditPoints="1"/>
          </p:cNvSpPr>
          <p:nvPr>
            <p:custDataLst>
              <p:tags r:id="rId1"/>
            </p:custDataLst>
          </p:nvPr>
        </p:nvSpPr>
        <p:spPr bwMode="auto">
          <a:xfrm rot="5925998">
            <a:off x="297180" y="185102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6" name="MH_Other_6"/>
          <p:cNvSpPr>
            <a:spLocks noEditPoints="1"/>
          </p:cNvSpPr>
          <p:nvPr>
            <p:custDataLst>
              <p:tags r:id="rId2"/>
            </p:custDataLst>
          </p:nvPr>
        </p:nvSpPr>
        <p:spPr bwMode="auto">
          <a:xfrm rot="5925998">
            <a:off x="2636520" y="1851660"/>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7" name="MH_Other_6"/>
          <p:cNvSpPr>
            <a:spLocks noEditPoints="1"/>
          </p:cNvSpPr>
          <p:nvPr>
            <p:custDataLst>
              <p:tags r:id="rId3"/>
            </p:custDataLst>
          </p:nvPr>
        </p:nvSpPr>
        <p:spPr bwMode="auto">
          <a:xfrm rot="5925998">
            <a:off x="4975860" y="185229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6" name="MH_Other_6"/>
          <p:cNvSpPr>
            <a:spLocks noEditPoints="1"/>
          </p:cNvSpPr>
          <p:nvPr>
            <p:custDataLst>
              <p:tags r:id="rId4"/>
            </p:custDataLst>
          </p:nvPr>
        </p:nvSpPr>
        <p:spPr bwMode="auto">
          <a:xfrm rot="5925998">
            <a:off x="7315200" y="192468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p:spPr>
        <p:style>
          <a:lnRef idx="3">
            <a:schemeClr val="accent4"/>
          </a:lnRef>
          <a:fillRef idx="0">
            <a:srgbClr val="FFFFFF"/>
          </a:fillRef>
          <a:effectRef idx="0">
            <a:srgbClr val="FFFFFF"/>
          </a:effectRef>
          <a:fontRef idx="minor">
            <a:schemeClr val="dk1"/>
          </a:fontRef>
        </p:style>
        <p:txBody>
          <a:bodyPr lIns="0" tIns="0" rIns="0" bIns="0" anchor="ctr">
            <a:normAutofit/>
          </a:bodyPr>
          <a:lstStyle/>
          <a:p>
            <a:pPr>
              <a:defRPr/>
            </a:pPr>
            <a:endParaRPr lang="zh-CN" altLang="en-US" sz="1600">
              <a:solidFill>
                <a:schemeClr val="accent1">
                  <a:lumMod val="50000"/>
                </a:schemeClr>
              </a:solidFill>
            </a:endParaRPr>
          </a:p>
        </p:txBody>
      </p:sp>
      <p:sp>
        <p:nvSpPr>
          <p:cNvPr id="7" name="MH_Other_6"/>
          <p:cNvSpPr>
            <a:spLocks noEditPoints="1"/>
          </p:cNvSpPr>
          <p:nvPr>
            <p:custDataLst>
              <p:tags r:id="rId5"/>
            </p:custDataLst>
          </p:nvPr>
        </p:nvSpPr>
        <p:spPr bwMode="auto">
          <a:xfrm rot="5925998">
            <a:off x="9654540" y="192468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p:spPr>
        <p:style>
          <a:lnRef idx="3">
            <a:schemeClr val="accent6"/>
          </a:lnRef>
          <a:fillRef idx="0">
            <a:srgbClr val="FFFFFF"/>
          </a:fillRef>
          <a:effectRef idx="0">
            <a:srgbClr val="FFFFFF"/>
          </a:effectRef>
          <a:fontRef idx="minor">
            <a:schemeClr val="dk1"/>
          </a:fontRef>
        </p:style>
        <p:txBody>
          <a:bodyPr lIns="0" tIns="0" rIns="0" bIns="0" anchor="ctr">
            <a:normAutofit/>
          </a:bodyPr>
          <a:lstStyle/>
          <a:p>
            <a:pPr>
              <a:defRPr/>
            </a:pPr>
            <a:endParaRPr lang="zh-CN" altLang="en-US" sz="1600">
              <a:solidFill>
                <a:schemeClr val="accent1">
                  <a:lumMod val="50000"/>
                </a:schemeClr>
              </a:solidFill>
            </a:endParaRPr>
          </a:p>
        </p:txBody>
      </p:sp>
      <p:grpSp>
        <p:nvGrpSpPr>
          <p:cNvPr id="8" name="组合 7"/>
          <p:cNvGrpSpPr/>
          <p:nvPr/>
        </p:nvGrpSpPr>
        <p:grpSpPr>
          <a:xfrm>
            <a:off x="2048790" y="3248247"/>
            <a:ext cx="2382316" cy="1547694"/>
            <a:chOff x="2997080" y="2504742"/>
            <a:chExt cx="2382316" cy="1547694"/>
          </a:xfrm>
        </p:grpSpPr>
        <p:sp>
          <p:nvSpPr>
            <p:cNvPr id="9" name="矩形 8"/>
            <p:cNvSpPr/>
            <p:nvPr>
              <p:custDataLst>
                <p:tags r:id="rId12"/>
              </p:custDataLst>
            </p:nvPr>
          </p:nvSpPr>
          <p:spPr>
            <a:xfrm>
              <a:off x="2997080" y="2927851"/>
              <a:ext cx="2382316" cy="112458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在 FlinkCDC 的配置文件中，设置要监控的数据库的连接信息，包括数据库类型、地址、用户名和密码等</a:t>
              </a:r>
            </a:p>
          </p:txBody>
        </p:sp>
        <p:sp>
          <p:nvSpPr>
            <p:cNvPr id="28" name="矩形 27"/>
            <p:cNvSpPr/>
            <p:nvPr>
              <p:custDataLst>
                <p:tags r:id="rId13"/>
              </p:custDataLst>
            </p:nvPr>
          </p:nvSpPr>
          <p:spPr>
            <a:xfrm>
              <a:off x="3034544" y="2504742"/>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配置数据库连接</a:t>
              </a:r>
            </a:p>
          </p:txBody>
        </p:sp>
      </p:grpSp>
      <p:grpSp>
        <p:nvGrpSpPr>
          <p:cNvPr id="30" name="组合 29"/>
          <p:cNvGrpSpPr/>
          <p:nvPr/>
        </p:nvGrpSpPr>
        <p:grpSpPr>
          <a:xfrm>
            <a:off x="4703940" y="3248018"/>
            <a:ext cx="2382317" cy="960319"/>
            <a:chOff x="8483479" y="1831210"/>
            <a:chExt cx="2382317" cy="960319"/>
          </a:xfrm>
        </p:grpSpPr>
        <p:sp>
          <p:nvSpPr>
            <p:cNvPr id="31" name="矩形 30"/>
            <p:cNvSpPr/>
            <p:nvPr>
              <p:custDataLst>
                <p:tags r:id="rId10"/>
              </p:custDataLst>
            </p:nvPr>
          </p:nvSpPr>
          <p:spPr>
            <a:xfrm>
              <a:off x="8483480" y="2183834"/>
              <a:ext cx="2382316"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将变化数据发送到消息队列</a:t>
              </a:r>
            </a:p>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的</a:t>
              </a:r>
              <a:r>
                <a:rPr lang="en-US" altLang="zh-CN" sz="1400" dirty="0">
                  <a:solidFill>
                    <a:schemeClr val="accent5"/>
                  </a:solidFill>
                  <a:latin typeface="幼圆" panose="02010509060101010101" pitchFamily="49" charset="-122"/>
                  <a:ea typeface="幼圆" panose="02010509060101010101" pitchFamily="49" charset="-122"/>
                </a:rPr>
                <a:t>first</a:t>
              </a:r>
              <a:r>
                <a:rPr lang="zh-CN" altLang="en-US" sz="1400" dirty="0">
                  <a:solidFill>
                    <a:schemeClr val="accent5"/>
                  </a:solidFill>
                  <a:latin typeface="幼圆" panose="02010509060101010101" pitchFamily="49" charset="-122"/>
                  <a:ea typeface="幼圆" panose="02010509060101010101" pitchFamily="49" charset="-122"/>
                </a:rPr>
                <a:t>主题</a:t>
              </a:r>
            </a:p>
          </p:txBody>
        </p:sp>
        <p:sp>
          <p:nvSpPr>
            <p:cNvPr id="32" name="矩形 31"/>
            <p:cNvSpPr/>
            <p:nvPr>
              <p:custDataLst>
                <p:tags r:id="rId11"/>
              </p:custDataLst>
            </p:nvPr>
          </p:nvSpPr>
          <p:spPr>
            <a:xfrm>
              <a:off x="8483479" y="183121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配置数据目标</a:t>
              </a:r>
            </a:p>
          </p:txBody>
        </p:sp>
      </p:grpSp>
      <p:grpSp>
        <p:nvGrpSpPr>
          <p:cNvPr id="33" name="组合 32"/>
          <p:cNvGrpSpPr/>
          <p:nvPr/>
        </p:nvGrpSpPr>
        <p:grpSpPr>
          <a:xfrm>
            <a:off x="7088634" y="3249607"/>
            <a:ext cx="2382317" cy="1477209"/>
            <a:chOff x="6361610" y="3786897"/>
            <a:chExt cx="2382317" cy="1477209"/>
          </a:xfrm>
        </p:grpSpPr>
        <p:sp>
          <p:nvSpPr>
            <p:cNvPr id="34" name="矩形 33"/>
            <p:cNvSpPr/>
            <p:nvPr>
              <p:custDataLst>
                <p:tags r:id="rId8"/>
              </p:custDataLst>
            </p:nvPr>
          </p:nvSpPr>
          <p:spPr>
            <a:xfrm>
              <a:off x="6361611" y="4139521"/>
              <a:ext cx="2382316" cy="112458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sym typeface="+mn-ea"/>
                </a:rPr>
                <a:t>启动程序，一旦数据库的数据发生变化将捕捉变化，将变化数据以</a:t>
              </a:r>
              <a:r>
                <a:rPr lang="en-US" altLang="zh-CN" sz="1400" dirty="0">
                  <a:solidFill>
                    <a:schemeClr val="accent5"/>
                  </a:solidFill>
                  <a:latin typeface="幼圆" panose="02010509060101010101" pitchFamily="49" charset="-122"/>
                  <a:ea typeface="幼圆" panose="02010509060101010101" pitchFamily="49" charset="-122"/>
                  <a:sym typeface="+mn-ea"/>
                </a:rPr>
                <a:t>json</a:t>
              </a:r>
              <a:r>
                <a:rPr lang="zh-CN" altLang="en-US" sz="1400" dirty="0">
                  <a:solidFill>
                    <a:schemeClr val="accent5"/>
                  </a:solidFill>
                  <a:latin typeface="幼圆" panose="02010509060101010101" pitchFamily="49" charset="-122"/>
                  <a:ea typeface="幼圆" panose="02010509060101010101" pitchFamily="49" charset="-122"/>
                  <a:sym typeface="+mn-ea"/>
                </a:rPr>
                <a:t>格式发送到</a:t>
              </a:r>
              <a:r>
                <a:rPr lang="en-US" altLang="zh-CN" sz="1400" dirty="0">
                  <a:solidFill>
                    <a:schemeClr val="accent5"/>
                  </a:solidFill>
                  <a:latin typeface="幼圆" panose="02010509060101010101" pitchFamily="49" charset="-122"/>
                  <a:ea typeface="幼圆" panose="02010509060101010101" pitchFamily="49" charset="-122"/>
                  <a:sym typeface="+mn-ea"/>
                </a:rPr>
                <a:t>kafka</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5" name="矩形 34"/>
            <p:cNvSpPr/>
            <p:nvPr>
              <p:custDataLst>
                <p:tags r:id="rId9"/>
              </p:custDataLst>
            </p:nvPr>
          </p:nvSpPr>
          <p:spPr>
            <a:xfrm>
              <a:off x="6361610" y="378689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数据处理</a:t>
              </a:r>
            </a:p>
          </p:txBody>
        </p:sp>
      </p:grpSp>
      <p:grpSp>
        <p:nvGrpSpPr>
          <p:cNvPr id="36" name="组合 35"/>
          <p:cNvGrpSpPr/>
          <p:nvPr/>
        </p:nvGrpSpPr>
        <p:grpSpPr>
          <a:xfrm>
            <a:off x="9613760" y="3249923"/>
            <a:ext cx="2382317" cy="1735654"/>
            <a:chOff x="8483479" y="1831210"/>
            <a:chExt cx="2382317" cy="1735654"/>
          </a:xfrm>
        </p:grpSpPr>
        <p:sp>
          <p:nvSpPr>
            <p:cNvPr id="37" name="矩形 36"/>
            <p:cNvSpPr/>
            <p:nvPr>
              <p:custDataLst>
                <p:tags r:id="rId6"/>
              </p:custDataLst>
            </p:nvPr>
          </p:nvSpPr>
          <p:spPr>
            <a:xfrm>
              <a:off x="8483480" y="2183834"/>
              <a:ext cx="2382316" cy="13830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数据一致性</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启动程序，将测试数据</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插入数据库，对比输入数据</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与监测数据，以及</a:t>
              </a: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消费到的数据是否一致</a:t>
              </a:r>
            </a:p>
          </p:txBody>
        </p:sp>
        <p:sp>
          <p:nvSpPr>
            <p:cNvPr id="38" name="矩形 37"/>
            <p:cNvSpPr/>
            <p:nvPr>
              <p:custDataLst>
                <p:tags r:id="rId7"/>
              </p:custDataLst>
            </p:nvPr>
          </p:nvSpPr>
          <p:spPr>
            <a:xfrm>
              <a:off x="8483479" y="183121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测试</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文本框 24"/>
          <p:cNvSpPr txBox="1"/>
          <p:nvPr/>
        </p:nvSpPr>
        <p:spPr>
          <a:xfrm>
            <a:off x="3729606" y="326287"/>
            <a:ext cx="7112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7" name="文本框 26"/>
          <p:cNvSpPr txBox="1"/>
          <p:nvPr/>
        </p:nvSpPr>
        <p:spPr>
          <a:xfrm>
            <a:off x="4764688" y="372395"/>
            <a:ext cx="38793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实时操作数据统计</a:t>
            </a:r>
          </a:p>
        </p:txBody>
      </p:sp>
      <p:grpSp>
        <p:nvGrpSpPr>
          <p:cNvPr id="18" name="组合 17"/>
          <p:cNvGrpSpPr/>
          <p:nvPr/>
        </p:nvGrpSpPr>
        <p:grpSpPr>
          <a:xfrm>
            <a:off x="7362603" y="1945602"/>
            <a:ext cx="3068091" cy="669186"/>
            <a:chOff x="2997079" y="2575227"/>
            <a:chExt cx="3068091" cy="669186"/>
          </a:xfrm>
        </p:grpSpPr>
        <p:sp>
          <p:nvSpPr>
            <p:cNvPr id="19" name="矩形 18"/>
            <p:cNvSpPr/>
            <p:nvPr/>
          </p:nvSpPr>
          <p:spPr>
            <a:xfrm>
              <a:off x="2997080" y="2927851"/>
              <a:ext cx="3068090" cy="316562"/>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消息队列 </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Kafka</a:t>
              </a: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的</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fisrt</a:t>
              </a: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主题</a:t>
              </a:r>
            </a:p>
          </p:txBody>
        </p:sp>
        <p:sp>
          <p:nvSpPr>
            <p:cNvPr id="20" name="矩形 19"/>
            <p:cNvSpPr/>
            <p:nvPr/>
          </p:nvSpPr>
          <p:spPr>
            <a:xfrm>
              <a:off x="2997079" y="2575227"/>
              <a:ext cx="2241974" cy="42354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数据来源</a:t>
              </a:r>
            </a:p>
          </p:txBody>
        </p:sp>
      </p:grpSp>
      <p:grpSp>
        <p:nvGrpSpPr>
          <p:cNvPr id="21" name="组合 20"/>
          <p:cNvGrpSpPr/>
          <p:nvPr/>
        </p:nvGrpSpPr>
        <p:grpSpPr>
          <a:xfrm>
            <a:off x="8070531" y="3243462"/>
            <a:ext cx="3068091" cy="1477209"/>
            <a:chOff x="2997079" y="2575227"/>
            <a:chExt cx="3068091" cy="1477209"/>
          </a:xfrm>
        </p:grpSpPr>
        <p:sp>
          <p:nvSpPr>
            <p:cNvPr id="22" name="矩形 21"/>
            <p:cNvSpPr/>
            <p:nvPr/>
          </p:nvSpPr>
          <p:spPr>
            <a:xfrm>
              <a:off x="2997080" y="2927851"/>
              <a:ext cx="3068090" cy="112458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格式转换</a:t>
              </a:r>
              <a:endPar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按照用户</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ID</a:t>
              </a: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和音乐</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ID</a:t>
              </a: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分组统计</a:t>
              </a:r>
              <a:endPar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维度合一</a:t>
              </a:r>
              <a:endPar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保存到</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sym typeface="+mn-ea"/>
                </a:rPr>
                <a:t>clickhouse</a:t>
              </a:r>
              <a:endPar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p:txBody>
        </p:sp>
        <p:sp>
          <p:nvSpPr>
            <p:cNvPr id="23" name="矩形 22"/>
            <p:cNvSpPr/>
            <p:nvPr/>
          </p:nvSpPr>
          <p:spPr>
            <a:xfrm>
              <a:off x="2997079" y="2575227"/>
              <a:ext cx="2241974" cy="42354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统计维度设计</a:t>
              </a:r>
            </a:p>
          </p:txBody>
        </p:sp>
      </p:grpSp>
      <p:grpSp>
        <p:nvGrpSpPr>
          <p:cNvPr id="28" name="组合 27"/>
          <p:cNvGrpSpPr/>
          <p:nvPr/>
        </p:nvGrpSpPr>
        <p:grpSpPr>
          <a:xfrm>
            <a:off x="7361333" y="4973121"/>
            <a:ext cx="3068091" cy="1218764"/>
            <a:chOff x="2997079" y="2575227"/>
            <a:chExt cx="3068091" cy="1218764"/>
          </a:xfrm>
        </p:grpSpPr>
        <p:sp>
          <p:nvSpPr>
            <p:cNvPr id="29" name="矩形 28"/>
            <p:cNvSpPr/>
            <p:nvPr/>
          </p:nvSpPr>
          <p:spPr>
            <a:xfrm>
              <a:off x="2997080" y="2927851"/>
              <a:ext cx="3068090" cy="866140"/>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clickhouse</a:t>
              </a: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中建立分区表，按照日期分区，每一天为一个分区，存储引擎采用</a:t>
              </a:r>
              <a:r>
                <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SummingMergeTree</a:t>
              </a:r>
            </a:p>
          </p:txBody>
        </p:sp>
        <p:sp>
          <p:nvSpPr>
            <p:cNvPr id="30" name="矩形 29"/>
            <p:cNvSpPr/>
            <p:nvPr/>
          </p:nvSpPr>
          <p:spPr>
            <a:xfrm>
              <a:off x="2997079" y="2575227"/>
              <a:ext cx="2241974" cy="42354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储存方式设计</a:t>
              </a:r>
            </a:p>
          </p:txBody>
        </p:sp>
      </p:grpSp>
      <p:grpSp>
        <p:nvGrpSpPr>
          <p:cNvPr id="31" name="组合 30"/>
          <p:cNvGrpSpPr/>
          <p:nvPr/>
        </p:nvGrpSpPr>
        <p:grpSpPr>
          <a:xfrm>
            <a:off x="1813332" y="1945602"/>
            <a:ext cx="3068090" cy="1218764"/>
            <a:chOff x="2997080" y="2575227"/>
            <a:chExt cx="3068090" cy="1218764"/>
          </a:xfrm>
        </p:grpSpPr>
        <p:sp>
          <p:nvSpPr>
            <p:cNvPr id="32" name="矩形 31"/>
            <p:cNvSpPr/>
            <p:nvPr/>
          </p:nvSpPr>
          <p:spPr>
            <a:xfrm>
              <a:off x="2997080" y="2927851"/>
              <a:ext cx="3068090" cy="86614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数据一致性</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数据处理</a:t>
              </a:r>
            </a:p>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p:txBody>
        </p:sp>
        <p:sp>
          <p:nvSpPr>
            <p:cNvPr id="33" name="矩形 32"/>
            <p:cNvSpPr/>
            <p:nvPr/>
          </p:nvSpPr>
          <p:spPr>
            <a:xfrm>
              <a:off x="3823196" y="2575227"/>
              <a:ext cx="2241974" cy="42354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测试</a:t>
              </a: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8"/>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07204" name="MH_SubTitle_1"/>
            <p:cNvSpPr>
              <a:spLocks noEditPoints="1"/>
            </p:cNvSpPr>
            <p:nvPr>
              <p:custDataLst>
                <p:tags r:id="rId9"/>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307205" name="MH_SubTitle_2"/>
            <p:cNvSpPr>
              <a:spLocks noEditPoints="1"/>
            </p:cNvSpPr>
            <p:nvPr>
              <p:custDataLst>
                <p:tags r:id="rId10"/>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MH_SubTitle_3"/>
            <p:cNvSpPr>
              <a:spLocks noEditPoints="1"/>
            </p:cNvSpPr>
            <p:nvPr>
              <p:custDataLst>
                <p:tags r:id="rId11"/>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 name="MH_SubTitle_4"/>
            <p:cNvSpPr>
              <a:spLocks noEditPoints="1"/>
            </p:cNvSpPr>
            <p:nvPr>
              <p:custDataLst>
                <p:tags r:id="rId12"/>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MH_SubTitle_5"/>
            <p:cNvSpPr>
              <a:spLocks noEditPoints="1"/>
            </p:cNvSpPr>
            <p:nvPr>
              <p:custDataLst>
                <p:tags r:id="rId13"/>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MH_Other_1"/>
            <p:cNvSpPr>
              <a:spLocks noEditPoints="1"/>
            </p:cNvSpPr>
            <p:nvPr>
              <p:custDataLst>
                <p:tags r:id="rId14"/>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11" name="MH_Other_2"/>
            <p:cNvSpPr>
              <a:spLocks noEditPoints="1"/>
            </p:cNvSpPr>
            <p:nvPr>
              <p:custDataLst>
                <p:tags r:id="rId15"/>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12" name="MH_Other_3"/>
            <p:cNvSpPr>
              <a:spLocks noEditPoints="1"/>
            </p:cNvSpPr>
            <p:nvPr>
              <p:custDataLst>
                <p:tags r:id="rId16"/>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13" name="MH_Other_4"/>
            <p:cNvSpPr>
              <a:spLocks noEditPoints="1"/>
            </p:cNvSpPr>
            <p:nvPr>
              <p:custDataLst>
                <p:tags r:id="rId17"/>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14" name="MH_Other_5"/>
            <p:cNvSpPr>
              <a:spLocks noEditPoints="1"/>
            </p:cNvSpPr>
            <p:nvPr>
              <p:custDataLst>
                <p:tags r:id="rId18"/>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15" name="MH_Other_6"/>
            <p:cNvSpPr>
              <a:spLocks noEditPoints="1"/>
            </p:cNvSpPr>
            <p:nvPr>
              <p:custDataLst>
                <p:tags r:id="rId19"/>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7FB34C">
                    <a:lumMod val="50000"/>
                  </a:srgbClr>
                </a:solidFill>
                <a:effectLst/>
                <a:uLnTx/>
                <a:uFillTx/>
                <a:latin typeface="Arial"/>
                <a:ea typeface="微软雅黑"/>
                <a:cs typeface="+mn-cs"/>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grpSp>
      <p:grpSp>
        <p:nvGrpSpPr>
          <p:cNvPr id="4" name="组合 3"/>
          <p:cNvGrpSpPr/>
          <p:nvPr/>
        </p:nvGrpSpPr>
        <p:grpSpPr>
          <a:xfrm>
            <a:off x="2024768" y="3443406"/>
            <a:ext cx="2242185" cy="1127760"/>
            <a:chOff x="4235311" y="2801287"/>
            <a:chExt cx="2242185" cy="1127760"/>
          </a:xfrm>
        </p:grpSpPr>
        <p:sp>
          <p:nvSpPr>
            <p:cNvPr id="5" name="矩形 4"/>
            <p:cNvSpPr/>
            <p:nvPr>
              <p:custDataLst>
                <p:tags r:id="rId6"/>
              </p:custDataLst>
            </p:nvPr>
          </p:nvSpPr>
          <p:spPr>
            <a:xfrm>
              <a:off x="4520426" y="2893997"/>
              <a:ext cx="1957070" cy="1035050"/>
            </a:xfrm>
            <a:prstGeom prst="rect">
              <a:avLst/>
            </a:prstGeom>
          </p:spPr>
          <p:txBody>
            <a:bodyPr wrap="square">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endParaRPr>
            </a:p>
          </p:txBody>
        </p:sp>
        <p:sp>
          <p:nvSpPr>
            <p:cNvPr id="6" name="矩形 5"/>
            <p:cNvSpPr/>
            <p:nvPr>
              <p:custDataLst>
                <p:tags r:id="rId7"/>
              </p:custDataLst>
            </p:nvPr>
          </p:nvSpPr>
          <p:spPr>
            <a:xfrm>
              <a:off x="4235311" y="2801287"/>
              <a:ext cx="2241974" cy="42354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检查点设置</a:t>
              </a:r>
            </a:p>
          </p:txBody>
        </p:sp>
      </p:grpSp>
      <p:grpSp>
        <p:nvGrpSpPr>
          <p:cNvPr id="16" name="组合 15"/>
          <p:cNvGrpSpPr/>
          <p:nvPr/>
        </p:nvGrpSpPr>
        <p:grpSpPr>
          <a:xfrm>
            <a:off x="1796194" y="4905892"/>
            <a:ext cx="3068090" cy="758389"/>
            <a:chOff x="2891035" y="2386632"/>
            <a:chExt cx="3068090" cy="758389"/>
          </a:xfrm>
        </p:grpSpPr>
        <p:sp>
          <p:nvSpPr>
            <p:cNvPr id="17" name="矩形 16"/>
            <p:cNvSpPr/>
            <p:nvPr>
              <p:custDataLst>
                <p:tags r:id="rId4"/>
              </p:custDataLst>
            </p:nvPr>
          </p:nvSpPr>
          <p:spPr>
            <a:xfrm>
              <a:off x="2891035" y="2795771"/>
              <a:ext cx="3068090" cy="34925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每隔五秒统计一次数据</a:t>
              </a:r>
            </a:p>
          </p:txBody>
        </p:sp>
        <p:sp>
          <p:nvSpPr>
            <p:cNvPr id="40" name="矩形 39"/>
            <p:cNvSpPr/>
            <p:nvPr>
              <p:custDataLst>
                <p:tags r:id="rId5"/>
              </p:custDataLst>
            </p:nvPr>
          </p:nvSpPr>
          <p:spPr>
            <a:xfrm>
              <a:off x="3616821" y="2386632"/>
              <a:ext cx="2241974" cy="42354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窗口设计</a:t>
              </a:r>
            </a:p>
          </p:txBody>
        </p:sp>
      </p:grpSp>
      <p:sp>
        <p:nvSpPr>
          <p:cNvPr id="36" name="矩形 35"/>
          <p:cNvSpPr/>
          <p:nvPr>
            <p:custDataLst>
              <p:tags r:id="rId3"/>
            </p:custDataLst>
          </p:nvPr>
        </p:nvSpPr>
        <p:spPr>
          <a:xfrm>
            <a:off x="1093884" y="3845641"/>
            <a:ext cx="3068090" cy="34925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13F49"/>
                </a:solidFill>
                <a:effectLst/>
                <a:uLnTx/>
                <a:uFillTx/>
                <a:latin typeface="幼圆" panose="02010509060101010101" pitchFamily="49" charset="-122"/>
                <a:ea typeface="幼圆" panose="02010509060101010101" pitchFamily="49" charset="-122"/>
                <a:cs typeface="+mn-cs"/>
              </a:rPr>
              <a:t>保障数据不丢失</a:t>
            </a:r>
          </a:p>
        </p:txBody>
      </p:sp>
    </p:spTree>
    <p:custDataLst>
      <p:tags r:id="rId2"/>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a:stretch>
            <a:fillRect/>
          </a:stretch>
        </p:blipFill>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405" y="372110"/>
            <a:ext cx="5915025"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协同过滤推荐算法</a:t>
            </a:r>
            <a:endPar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30" name="组合 29"/>
          <p:cNvGrpSpPr/>
          <p:nvPr/>
        </p:nvGrpSpPr>
        <p:grpSpPr>
          <a:xfrm>
            <a:off x="768957" y="4351668"/>
            <a:ext cx="2241974" cy="1218764"/>
            <a:chOff x="3410137" y="2575227"/>
            <a:chExt cx="2241974" cy="1218764"/>
          </a:xfrm>
        </p:grpSpPr>
        <p:sp>
          <p:nvSpPr>
            <p:cNvPr id="31" name="矩形 30"/>
            <p:cNvSpPr/>
            <p:nvPr/>
          </p:nvSpPr>
          <p:spPr>
            <a:xfrm>
              <a:off x="3410137" y="2927851"/>
              <a:ext cx="2241974" cy="86614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每个用户播放的每首音乐的次数，和该用户播放音乐的总次数</a:t>
              </a:r>
            </a:p>
          </p:txBody>
        </p:sp>
        <p:sp>
          <p:nvSpPr>
            <p:cNvPr id="32" name="矩形 3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前置数据</a:t>
              </a:r>
            </a:p>
          </p:txBody>
        </p:sp>
      </p:grpSp>
      <p:grpSp>
        <p:nvGrpSpPr>
          <p:cNvPr id="33" name="组合 32"/>
          <p:cNvGrpSpPr/>
          <p:nvPr/>
        </p:nvGrpSpPr>
        <p:grpSpPr>
          <a:xfrm>
            <a:off x="3458808" y="4351668"/>
            <a:ext cx="2241974" cy="1477209"/>
            <a:chOff x="3410137" y="2575227"/>
            <a:chExt cx="2241974" cy="1477209"/>
          </a:xfrm>
        </p:grpSpPr>
        <p:sp>
          <p:nvSpPr>
            <p:cNvPr id="34" name="矩形 33"/>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以该用户播放该首音乐的次数占总次数的比例为该首音乐的评分，组成用户，音乐矩阵</a:t>
              </a:r>
            </a:p>
          </p:txBody>
        </p:sp>
        <p:sp>
          <p:nvSpPr>
            <p:cNvPr id="35" name="矩形 34"/>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数据处理</a:t>
              </a:r>
            </a:p>
          </p:txBody>
        </p:sp>
      </p:grpSp>
      <p:grpSp>
        <p:nvGrpSpPr>
          <p:cNvPr id="36" name="组合 35"/>
          <p:cNvGrpSpPr/>
          <p:nvPr/>
        </p:nvGrpSpPr>
        <p:grpSpPr>
          <a:xfrm>
            <a:off x="6152501" y="4351668"/>
            <a:ext cx="2241974" cy="1218764"/>
            <a:chOff x="3410137" y="2575227"/>
            <a:chExt cx="2241974" cy="1218764"/>
          </a:xfrm>
        </p:grpSpPr>
        <p:sp>
          <p:nvSpPr>
            <p:cNvPr id="37" name="矩形 36"/>
            <p:cNvSpPr/>
            <p:nvPr/>
          </p:nvSpPr>
          <p:spPr>
            <a:xfrm>
              <a:off x="3410137" y="2927851"/>
              <a:ext cx="2241974" cy="86614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采用</a:t>
              </a:r>
              <a:r>
                <a:rPr lang="en-US" altLang="zh-CN" sz="1400" dirty="0">
                  <a:solidFill>
                    <a:schemeClr val="accent5"/>
                  </a:solidFill>
                  <a:latin typeface="幼圆" panose="02010509060101010101" pitchFamily="49" charset="-122"/>
                  <a:ea typeface="幼圆" panose="02010509060101010101" pitchFamily="49" charset="-122"/>
                </a:rPr>
                <a:t>svd</a:t>
              </a:r>
              <a:r>
                <a:rPr lang="zh-CN" altLang="en-US" sz="1400" dirty="0">
                  <a:solidFill>
                    <a:schemeClr val="accent5"/>
                  </a:solidFill>
                  <a:latin typeface="幼圆" panose="02010509060101010101" pitchFamily="49" charset="-122"/>
                  <a:ea typeface="幼圆" panose="02010509060101010101" pitchFamily="49" charset="-122"/>
                </a:rPr>
                <a:t>矩阵分解将创建的音乐矩阵分解，并结合内置函数，计算出预测评分</a:t>
              </a:r>
            </a:p>
          </p:txBody>
        </p:sp>
        <p:sp>
          <p:nvSpPr>
            <p:cNvPr id="38" name="矩形 37"/>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协同过滤算法</a:t>
              </a:r>
            </a:p>
          </p:txBody>
        </p:sp>
      </p:grpSp>
      <p:grpSp>
        <p:nvGrpSpPr>
          <p:cNvPr id="39" name="组合 38"/>
          <p:cNvGrpSpPr/>
          <p:nvPr/>
        </p:nvGrpSpPr>
        <p:grpSpPr>
          <a:xfrm>
            <a:off x="8846194" y="4351668"/>
            <a:ext cx="2241974" cy="960319"/>
            <a:chOff x="3410137" y="2575227"/>
            <a:chExt cx="2241974" cy="960319"/>
          </a:xfrm>
        </p:grpSpPr>
        <p:sp>
          <p:nvSpPr>
            <p:cNvPr id="40" name="矩形 39"/>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将评分靠前的数据推荐给用户</a:t>
              </a:r>
            </a:p>
          </p:txBody>
        </p:sp>
        <p:sp>
          <p:nvSpPr>
            <p:cNvPr id="41" name="矩形 40"/>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结果推荐</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950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5196154" y="1793227"/>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866451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1544688" y="2231537"/>
            <a:ext cx="1681112" cy="1671026"/>
          </a:xfrm>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a:xfrm>
            <a:off x="5350869" y="2231537"/>
            <a:ext cx="1681112" cy="1671026"/>
          </a:xfrm>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a:stretch>
            <a:fillRect/>
          </a:stretch>
        </p:blipFill>
        <p:spPr>
          <a:xfrm>
            <a:off x="8814150" y="2231537"/>
            <a:ext cx="1681112" cy="1671026"/>
          </a:xfrm>
        </p:spPr>
      </p:pic>
      <p:sp>
        <p:nvSpPr>
          <p:cNvPr id="23" name="思想气泡: 云 22"/>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ALS</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推荐算法</a:t>
            </a:r>
            <a:endPar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30" name="组合 29"/>
          <p:cNvGrpSpPr/>
          <p:nvPr/>
        </p:nvGrpSpPr>
        <p:grpSpPr>
          <a:xfrm>
            <a:off x="1264257" y="4351668"/>
            <a:ext cx="2241974" cy="960319"/>
            <a:chOff x="3410137" y="2575227"/>
            <a:chExt cx="2241974" cy="960319"/>
          </a:xfrm>
        </p:grpSpPr>
        <p:sp>
          <p:nvSpPr>
            <p:cNvPr id="31" name="矩形 30"/>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用户对音乐的正向操作总数，作为音乐的评分</a:t>
              </a:r>
            </a:p>
          </p:txBody>
        </p:sp>
        <p:sp>
          <p:nvSpPr>
            <p:cNvPr id="32" name="矩形 3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前置数据</a:t>
              </a:r>
            </a:p>
          </p:txBody>
        </p:sp>
      </p:grpSp>
      <p:grpSp>
        <p:nvGrpSpPr>
          <p:cNvPr id="33" name="组合 32"/>
          <p:cNvGrpSpPr/>
          <p:nvPr/>
        </p:nvGrpSpPr>
        <p:grpSpPr>
          <a:xfrm>
            <a:off x="4995508" y="4351668"/>
            <a:ext cx="2241974" cy="1477209"/>
            <a:chOff x="3410137" y="2575227"/>
            <a:chExt cx="2241974" cy="1477209"/>
          </a:xfrm>
        </p:grpSpPr>
        <p:sp>
          <p:nvSpPr>
            <p:cNvPr id="34" name="矩形 33"/>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创建</a:t>
              </a:r>
              <a:r>
                <a:rPr lang="en-US" altLang="zh-CN" sz="1400" dirty="0">
                  <a:solidFill>
                    <a:schemeClr val="accent5"/>
                  </a:solidFill>
                  <a:latin typeface="幼圆" panose="02010509060101010101" pitchFamily="49" charset="-122"/>
                  <a:ea typeface="幼圆" panose="02010509060101010101" pitchFamily="49" charset="-122"/>
                </a:rPr>
                <a:t>ALS</a:t>
              </a:r>
              <a:r>
                <a:rPr lang="zh-CN" altLang="en-US" sz="1400" dirty="0">
                  <a:solidFill>
                    <a:schemeClr val="accent5"/>
                  </a:solidFill>
                  <a:latin typeface="幼圆" panose="02010509060101010101" pitchFamily="49" charset="-122"/>
                  <a:ea typeface="幼圆" panose="02010509060101010101" pitchFamily="49" charset="-122"/>
                </a:rPr>
                <a:t>对象</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划分训练集和测试集</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通过训练集训练出模型</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通过测试集进行测试</a:t>
              </a:r>
            </a:p>
          </p:txBody>
        </p:sp>
        <p:sp>
          <p:nvSpPr>
            <p:cNvPr id="35" name="矩形 34"/>
            <p:cNvSpPr/>
            <p:nvPr/>
          </p:nvSpPr>
          <p:spPr>
            <a:xfrm>
              <a:off x="3410137" y="2575227"/>
              <a:ext cx="2241974" cy="423545"/>
            </a:xfrm>
            <a:prstGeom prst="rect">
              <a:avLst/>
            </a:prstGeom>
          </p:spPr>
          <p:txBody>
            <a:bodyPr wrap="square">
              <a:spAutoFit/>
            </a:bodyPr>
            <a:lstStyle/>
            <a:p>
              <a:pPr algn="ctr">
                <a:lnSpc>
                  <a:spcPct val="120000"/>
                </a:lnSpc>
              </a:pPr>
              <a:r>
                <a:rPr lang="en-US" altLang="zh-CN" dirty="0">
                  <a:solidFill>
                    <a:schemeClr val="accent5"/>
                  </a:solidFill>
                  <a:latin typeface="幼圆" panose="02010509060101010101" pitchFamily="49" charset="-122"/>
                  <a:ea typeface="幼圆" panose="02010509060101010101" pitchFamily="49" charset="-122"/>
                </a:rPr>
                <a:t>ALS</a:t>
              </a:r>
              <a:r>
                <a:rPr lang="zh-CN" altLang="en-US" dirty="0">
                  <a:solidFill>
                    <a:schemeClr val="accent5"/>
                  </a:solidFill>
                  <a:latin typeface="幼圆" panose="02010509060101010101" pitchFamily="49" charset="-122"/>
                  <a:ea typeface="幼圆" panose="02010509060101010101" pitchFamily="49" charset="-122"/>
                </a:rPr>
                <a:t>算法</a:t>
              </a:r>
            </a:p>
          </p:txBody>
        </p:sp>
      </p:grpSp>
      <p:grpSp>
        <p:nvGrpSpPr>
          <p:cNvPr id="36" name="组合 35"/>
          <p:cNvGrpSpPr/>
          <p:nvPr/>
        </p:nvGrpSpPr>
        <p:grpSpPr>
          <a:xfrm>
            <a:off x="8550910" y="4434205"/>
            <a:ext cx="2207260" cy="960246"/>
            <a:chOff x="3410137" y="2575227"/>
            <a:chExt cx="2241974" cy="960445"/>
          </a:xfrm>
        </p:grpSpPr>
        <p:sp>
          <p:nvSpPr>
            <p:cNvPr id="37" name="矩形 36"/>
            <p:cNvSpPr/>
            <p:nvPr/>
          </p:nvSpPr>
          <p:spPr>
            <a:xfrm>
              <a:off x="3410137" y="2927851"/>
              <a:ext cx="2241974" cy="607821"/>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传入用户</a:t>
              </a:r>
              <a:r>
                <a:rPr lang="en-US" altLang="zh-CN" sz="1400" dirty="0">
                  <a:solidFill>
                    <a:schemeClr val="accent5"/>
                  </a:solidFill>
                  <a:latin typeface="幼圆" panose="02010509060101010101" pitchFamily="49" charset="-122"/>
                  <a:ea typeface="幼圆" panose="02010509060101010101" pitchFamily="49" charset="-122"/>
                </a:rPr>
                <a:t>ID</a:t>
              </a:r>
              <a:r>
                <a:rPr lang="zh-CN" altLang="en-US" sz="1400" dirty="0">
                  <a:solidFill>
                    <a:schemeClr val="accent5"/>
                  </a:solidFill>
                  <a:latin typeface="幼圆" panose="02010509060101010101" pitchFamily="49" charset="-122"/>
                  <a:ea typeface="幼圆" panose="02010509060101010101" pitchFamily="49" charset="-122"/>
                </a:rPr>
                <a:t>，通过训练好的模型给该用户推荐音乐</a:t>
              </a:r>
            </a:p>
          </p:txBody>
        </p:sp>
        <p:sp>
          <p:nvSpPr>
            <p:cNvPr id="38" name="矩形 37"/>
            <p:cNvSpPr/>
            <p:nvPr/>
          </p:nvSpPr>
          <p:spPr>
            <a:xfrm>
              <a:off x="3410137" y="2575227"/>
              <a:ext cx="2241974" cy="42363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推荐结果</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思想气泡: 云 2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a:ea typeface="微软雅黑"/>
                <a:cs typeface="+mn-cs"/>
              </a:rPr>
              <a:t>04</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文本框 25"/>
          <p:cNvSpPr txBox="1"/>
          <p:nvPr/>
        </p:nvSpPr>
        <p:spPr>
          <a:xfrm>
            <a:off x="4764406" y="372110"/>
            <a:ext cx="381762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SVD</a:t>
            </a: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降维矩阵</a:t>
            </a:r>
          </a:p>
        </p:txBody>
      </p:sp>
      <p:pic>
        <p:nvPicPr>
          <p:cNvPr id="20" name="图片 19" descr="20231031150455"/>
          <p:cNvPicPr>
            <a:picLocks noChangeAspect="1"/>
          </p:cNvPicPr>
          <p:nvPr>
            <p:custDataLst>
              <p:tags r:id="rId1"/>
            </p:custDataLst>
          </p:nvPr>
        </p:nvPicPr>
        <p:blipFill>
          <a:blip r:embed="rId5"/>
          <a:stretch>
            <a:fillRect/>
          </a:stretch>
        </p:blipFill>
        <p:spPr>
          <a:xfrm>
            <a:off x="711835" y="1958340"/>
            <a:ext cx="10967085" cy="43732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659935"/>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405" y="372110"/>
            <a:ext cx="3901205"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过程调度</a:t>
            </a:r>
          </a:p>
        </p:txBody>
      </p:sp>
      <p:grpSp>
        <p:nvGrpSpPr>
          <p:cNvPr id="26" name="组合 25"/>
          <p:cNvGrpSpPr/>
          <p:nvPr/>
        </p:nvGrpSpPr>
        <p:grpSpPr>
          <a:xfrm>
            <a:off x="993458" y="4239825"/>
            <a:ext cx="2382317" cy="1087755"/>
            <a:chOff x="874713" y="4203710"/>
            <a:chExt cx="2382317" cy="1087755"/>
          </a:xfrm>
        </p:grpSpPr>
        <p:sp>
          <p:nvSpPr>
            <p:cNvPr id="13" name="矩形 12"/>
            <p:cNvSpPr/>
            <p:nvPr/>
          </p:nvSpPr>
          <p:spPr>
            <a:xfrm>
              <a:off x="874714" y="4556334"/>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4" name="矩形 13"/>
            <p:cNvSpPr/>
            <p:nvPr/>
          </p:nvSpPr>
          <p:spPr>
            <a:xfrm>
              <a:off x="874713" y="4203710"/>
              <a:ext cx="2241974" cy="108775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调度计划的设定</a:t>
              </a:r>
            </a:p>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依据每个过程的特性</a:t>
              </a:r>
            </a:p>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定时执行</a:t>
              </a:r>
            </a:p>
          </p:txBody>
        </p:sp>
      </p:grpSp>
      <p:grpSp>
        <p:nvGrpSpPr>
          <p:cNvPr id="25" name="组合 24"/>
          <p:cNvGrpSpPr/>
          <p:nvPr/>
        </p:nvGrpSpPr>
        <p:grpSpPr>
          <a:xfrm>
            <a:off x="4101109" y="3243802"/>
            <a:ext cx="2382317" cy="755650"/>
            <a:chOff x="2997079" y="2575227"/>
            <a:chExt cx="2382317" cy="755650"/>
          </a:xfrm>
        </p:grpSpPr>
        <p:sp>
          <p:nvSpPr>
            <p:cNvPr id="19" name="矩形 18"/>
            <p:cNvSpPr/>
            <p:nvPr/>
          </p:nvSpPr>
          <p:spPr>
            <a:xfrm>
              <a:off x="2997080" y="2927851"/>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0" name="矩形 19"/>
            <p:cNvSpPr/>
            <p:nvPr/>
          </p:nvSpPr>
          <p:spPr>
            <a:xfrm>
              <a:off x="2997079" y="2575227"/>
              <a:ext cx="2241974" cy="755650"/>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调度工具</a:t>
              </a:r>
            </a:p>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Azkaban</a:t>
              </a:r>
            </a:p>
          </p:txBody>
        </p:sp>
      </p:grpSp>
      <p:grpSp>
        <p:nvGrpSpPr>
          <p:cNvPr id="2" name="组合 1"/>
          <p:cNvGrpSpPr/>
          <p:nvPr/>
        </p:nvGrpSpPr>
        <p:grpSpPr>
          <a:xfrm>
            <a:off x="7169645" y="3887463"/>
            <a:ext cx="2382317" cy="755650"/>
            <a:chOff x="8483479" y="1831210"/>
            <a:chExt cx="2382317" cy="755650"/>
          </a:xfrm>
        </p:grpSpPr>
        <p:sp>
          <p:nvSpPr>
            <p:cNvPr id="22" name="矩形 21"/>
            <p:cNvSpPr/>
            <p:nvPr/>
          </p:nvSpPr>
          <p:spPr>
            <a:xfrm>
              <a:off x="8483480" y="2183834"/>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3" name="矩形 22"/>
            <p:cNvSpPr/>
            <p:nvPr/>
          </p:nvSpPr>
          <p:spPr>
            <a:xfrm>
              <a:off x="8483479" y="1831210"/>
              <a:ext cx="2241974" cy="755650"/>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依据调度周期创建项目</a:t>
              </a: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5"/>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6"/>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7"/>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8"/>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grpSp>
        <p:nvGrpSpPr>
          <p:cNvPr id="15" name="组合 14"/>
          <p:cNvGrpSpPr/>
          <p:nvPr/>
        </p:nvGrpSpPr>
        <p:grpSpPr>
          <a:xfrm>
            <a:off x="9828659" y="2662867"/>
            <a:ext cx="2382317" cy="701874"/>
            <a:chOff x="6361610" y="3786897"/>
            <a:chExt cx="2382317" cy="701874"/>
          </a:xfrm>
        </p:grpSpPr>
        <p:sp>
          <p:nvSpPr>
            <p:cNvPr id="18" name="矩形 17"/>
            <p:cNvSpPr/>
            <p:nvPr>
              <p:custDataLst>
                <p:tags r:id="rId1"/>
              </p:custDataLst>
            </p:nvPr>
          </p:nvSpPr>
          <p:spPr>
            <a:xfrm>
              <a:off x="6361611" y="4139521"/>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1" name="矩形 20"/>
            <p:cNvSpPr/>
            <p:nvPr>
              <p:custDataLst>
                <p:tags r:id="rId2"/>
              </p:custDataLst>
            </p:nvPr>
          </p:nvSpPr>
          <p:spPr>
            <a:xfrm>
              <a:off x="6361610" y="378689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执行调度</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20219" y="1184890"/>
            <a:ext cx="4426764" cy="896154"/>
            <a:chOff x="5020219" y="1184890"/>
            <a:chExt cx="4426764" cy="896154"/>
          </a:xfrm>
        </p:grpSpPr>
        <p:sp>
          <p:nvSpPr>
            <p:cNvPr id="11" name="MH_SubTitle_1"/>
            <p:cNvSpPr/>
            <p:nvPr>
              <p:custDataLst>
                <p:tags r:id="rId9"/>
              </p:custDataLst>
            </p:nvPr>
          </p:nvSpPr>
          <p:spPr>
            <a:xfrm>
              <a:off x="5063693" y="118489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1"/>
                  </a:solidFill>
                </a:rPr>
                <a:t>项目简介</a:t>
              </a:r>
            </a:p>
          </p:txBody>
        </p:sp>
        <p:sp>
          <p:nvSpPr>
            <p:cNvPr id="2052" name="MH_Other_1"/>
            <p:cNvSpPr txBox="1">
              <a:spLocks noChangeArrowheads="1"/>
            </p:cNvSpPr>
            <p:nvPr>
              <p:custDataLst>
                <p:tags r:id="rId10"/>
              </p:custDataLst>
            </p:nvPr>
          </p:nvSpPr>
          <p:spPr bwMode="auto">
            <a:xfrm>
              <a:off x="5020219" y="1378801"/>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charset="-122"/>
                  <a:ea typeface="微软雅黑" panose="020B0503020204020204" charset="-122"/>
                </a:rPr>
                <a:t>1</a:t>
              </a:r>
              <a:endParaRPr lang="zh-CN" altLang="en-US" sz="2800" b="1" dirty="0">
                <a:solidFill>
                  <a:schemeClr val="accent1"/>
                </a:solidFill>
                <a:latin typeface="微软雅黑" panose="020B0503020204020204" charset="-122"/>
                <a:ea typeface="微软雅黑" panose="020B0503020204020204" charset="-122"/>
              </a:endParaRPr>
            </a:p>
          </p:txBody>
        </p:sp>
      </p:grpSp>
      <p:grpSp>
        <p:nvGrpSpPr>
          <p:cNvPr id="4" name="组合 3"/>
          <p:cNvGrpSpPr/>
          <p:nvPr/>
        </p:nvGrpSpPr>
        <p:grpSpPr>
          <a:xfrm>
            <a:off x="5063187" y="3768500"/>
            <a:ext cx="4383796" cy="711501"/>
            <a:chOff x="5063187" y="3508150"/>
            <a:chExt cx="4383796" cy="711501"/>
          </a:xfrm>
        </p:grpSpPr>
        <p:sp>
          <p:nvSpPr>
            <p:cNvPr id="15" name="MH_SubTitle_3"/>
            <p:cNvSpPr/>
            <p:nvPr>
              <p:custDataLst>
                <p:tags r:id="rId7"/>
              </p:custDataLst>
            </p:nvPr>
          </p:nvSpPr>
          <p:spPr>
            <a:xfrm>
              <a:off x="5063693" y="350815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sym typeface="+mn-ea"/>
                </a:rPr>
                <a:t>项目展示</a:t>
              </a:r>
            </a:p>
          </p:txBody>
        </p:sp>
        <p:sp>
          <p:nvSpPr>
            <p:cNvPr id="2056" name="MH_Other_3"/>
            <p:cNvSpPr txBox="1">
              <a:spLocks noChangeArrowheads="1"/>
            </p:cNvSpPr>
            <p:nvPr>
              <p:custDataLst>
                <p:tags r:id="rId8"/>
              </p:custDataLst>
            </p:nvPr>
          </p:nvSpPr>
          <p:spPr bwMode="auto">
            <a:xfrm>
              <a:off x="5063187" y="368942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charset="-122"/>
                  <a:ea typeface="微软雅黑" panose="020B0503020204020204" charset="-122"/>
                </a:rPr>
                <a:t>3</a:t>
              </a:r>
              <a:endParaRPr lang="zh-CN" altLang="en-US" sz="2800" b="1" dirty="0">
                <a:solidFill>
                  <a:schemeClr val="accent3"/>
                </a:solidFill>
                <a:latin typeface="微软雅黑" panose="020B0503020204020204" charset="-122"/>
                <a:ea typeface="微软雅黑" panose="020B050302020402020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13"/>
          <a:stretch>
            <a:fillRect/>
          </a:stretch>
        </p:blipFill>
        <p:spPr>
          <a:xfrm>
            <a:off x="1310526" y="1445720"/>
            <a:ext cx="3029975" cy="1176630"/>
          </a:xfrm>
          <a:prstGeom prst="rect">
            <a:avLst/>
          </a:prstGeom>
        </p:spPr>
      </p:pic>
      <p:sp>
        <p:nvSpPr>
          <p:cNvPr id="7" name="MH_SubTitle_3"/>
          <p:cNvSpPr/>
          <p:nvPr>
            <p:custDataLst>
              <p:tags r:id="rId3"/>
            </p:custDataLst>
          </p:nvPr>
        </p:nvSpPr>
        <p:spPr>
          <a:xfrm>
            <a:off x="5063693" y="515470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ln w="31750" cap="rnd">
            <a:solidFill>
              <a:schemeClr val="accent4"/>
            </a:solidFill>
            <a:round/>
          </a:ln>
        </p:spPr>
        <p:style>
          <a:lnRef idx="0">
            <a:srgbClr val="FFFFFF"/>
          </a:lnRef>
          <a:fillRef idx="0">
            <a:srgbClr val="FFFFFF"/>
          </a:fillRef>
          <a:effectRef idx="0">
            <a:srgbClr val="FFFFFF"/>
          </a:effectRef>
          <a:fontRef idx="minor">
            <a:schemeClr val="tx1"/>
          </a:fontRef>
        </p:style>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4"/>
                </a:solidFill>
              </a:rPr>
              <a:t>总结展望</a:t>
            </a:r>
          </a:p>
        </p:txBody>
      </p:sp>
      <p:sp>
        <p:nvSpPr>
          <p:cNvPr id="8" name="MH_Other_3"/>
          <p:cNvSpPr txBox="1">
            <a:spLocks noChangeArrowheads="1"/>
          </p:cNvSpPr>
          <p:nvPr>
            <p:custDataLst>
              <p:tags r:id="rId4"/>
            </p:custDataLst>
          </p:nvPr>
        </p:nvSpPr>
        <p:spPr bwMode="auto">
          <a:xfrm>
            <a:off x="5067055" y="5344236"/>
            <a:ext cx="401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charset="-122"/>
                <a:ea typeface="微软雅黑" panose="020B0503020204020204" charset="-122"/>
              </a:rPr>
              <a:t>4</a:t>
            </a:r>
          </a:p>
        </p:txBody>
      </p:sp>
      <p:sp>
        <p:nvSpPr>
          <p:cNvPr id="9" name="MH_SubTitle_3"/>
          <p:cNvSpPr/>
          <p:nvPr>
            <p:custDataLst>
              <p:tags r:id="rId5"/>
            </p:custDataLst>
          </p:nvPr>
        </p:nvSpPr>
        <p:spPr>
          <a:xfrm>
            <a:off x="5063693" y="247691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2"/>
                </a:solidFill>
              </a:rPr>
              <a:t>开发过程</a:t>
            </a:r>
          </a:p>
        </p:txBody>
      </p:sp>
      <p:sp>
        <p:nvSpPr>
          <p:cNvPr id="10" name="MH_Other_3"/>
          <p:cNvSpPr txBox="1">
            <a:spLocks noChangeArrowheads="1"/>
          </p:cNvSpPr>
          <p:nvPr>
            <p:custDataLst>
              <p:tags r:id="rId6"/>
            </p:custDataLst>
          </p:nvPr>
        </p:nvSpPr>
        <p:spPr bwMode="auto">
          <a:xfrm>
            <a:off x="5063245" y="2643581"/>
            <a:ext cx="401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charset="-122"/>
                <a:ea typeface="微软雅黑" panose="020B0503020204020204" charset="-122"/>
              </a:rPr>
              <a:t>2</a:t>
            </a:r>
          </a:p>
        </p:txBody>
      </p:sp>
    </p:spTree>
    <p:custDataLst>
      <p:tags r:id="rId2"/>
    </p:custData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1" name="文本框 30"/>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监控报警</a:t>
            </a:r>
          </a:p>
        </p:txBody>
      </p:sp>
      <p:grpSp>
        <p:nvGrpSpPr>
          <p:cNvPr id="11" name="组合 10"/>
          <p:cNvGrpSpPr/>
          <p:nvPr/>
        </p:nvGrpSpPr>
        <p:grpSpPr>
          <a:xfrm>
            <a:off x="7508957" y="2024868"/>
            <a:ext cx="3808331" cy="1186885"/>
            <a:chOff x="1532155" y="1985755"/>
            <a:chExt cx="3808331" cy="1186885"/>
          </a:xfrm>
        </p:grpSpPr>
        <p:sp>
          <p:nvSpPr>
            <p:cNvPr id="12" name="矩形 11"/>
            <p:cNvSpPr/>
            <p:nvPr/>
          </p:nvSpPr>
          <p:spPr>
            <a:xfrm>
              <a:off x="2012850" y="2339014"/>
              <a:ext cx="3327636" cy="833626"/>
            </a:xfrm>
            <a:prstGeom prst="rect">
              <a:avLst/>
            </a:prstGeom>
          </p:spPr>
          <p:txBody>
            <a:bodyPr wrap="square">
              <a:spAutoFit/>
            </a:bodyPr>
            <a:lstStyle/>
            <a:p>
              <a:pPr>
                <a:lnSpc>
                  <a:spcPct val="120000"/>
                </a:lnSpc>
              </a:pPr>
              <a:r>
                <a:rPr lang="en-US" altLang="zh-CN" sz="1400" dirty="0">
                  <a:solidFill>
                    <a:schemeClr val="accent5"/>
                  </a:solidFill>
                  <a:latin typeface="幼圆" panose="02010509060101010101" pitchFamily="49" charset="-122"/>
                  <a:ea typeface="幼圆" panose="02010509060101010101" pitchFamily="49" charset="-122"/>
                </a:rPr>
                <a:t>MySQL, </a:t>
              </a:r>
              <a:r>
                <a:rPr lang="en-US" altLang="zh-CN" sz="1400" dirty="0" err="1">
                  <a:solidFill>
                    <a:schemeClr val="accent5"/>
                  </a:solidFill>
                  <a:latin typeface="幼圆" panose="02010509060101010101" pitchFamily="49" charset="-122"/>
                  <a:ea typeface="幼圆" panose="02010509060101010101" pitchFamily="49" charset="-122"/>
                </a:rPr>
                <a:t>Clickhouse</a:t>
              </a:r>
              <a:r>
                <a:rPr lang="en-US" altLang="zh-CN" sz="1400" dirty="0">
                  <a:solidFill>
                    <a:schemeClr val="accent5"/>
                  </a:solidFill>
                  <a:latin typeface="幼圆" panose="02010509060101010101" pitchFamily="49" charset="-122"/>
                  <a:ea typeface="幼圆" panose="02010509060101010101" pitchFamily="49" charset="-122"/>
                </a:rPr>
                <a:t>,</a:t>
              </a:r>
              <a:r>
                <a:rPr lang="zh-CN" altLang="en-US" sz="1400" dirty="0">
                  <a:solidFill>
                    <a:schemeClr val="accent5"/>
                  </a:solidFill>
                  <a:latin typeface="幼圆" panose="02010509060101010101" pitchFamily="49" charset="-122"/>
                  <a:ea typeface="幼圆" panose="02010509060101010101" pitchFamily="49" charset="-122"/>
                </a:rPr>
                <a:t> </a:t>
              </a:r>
              <a:endParaRPr lang="en-US" altLang="zh-CN" sz="1400" dirty="0">
                <a:solidFill>
                  <a:schemeClr val="accent5"/>
                </a:solidFill>
                <a:latin typeface="幼圆" panose="02010509060101010101" pitchFamily="49" charset="-122"/>
                <a:ea typeface="幼圆" panose="02010509060101010101" pitchFamily="49" charset="-122"/>
              </a:endParaRPr>
            </a:p>
            <a:p>
              <a:pPr>
                <a:lnSpc>
                  <a:spcPct val="120000"/>
                </a:lnSpc>
              </a:pPr>
              <a:r>
                <a:rPr lang="en-US" altLang="zh-CN" sz="1400" dirty="0">
                  <a:solidFill>
                    <a:schemeClr val="accent5"/>
                  </a:solidFill>
                  <a:latin typeface="幼圆" panose="02010509060101010101" pitchFamily="49" charset="-122"/>
                  <a:ea typeface="幼圆" panose="02010509060101010101" pitchFamily="49" charset="-122"/>
                </a:rPr>
                <a:t>Spark application, </a:t>
              </a:r>
            </a:p>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YARN </a:t>
              </a:r>
              <a:r>
                <a:rPr lang="zh-CN" altLang="en-US" sz="1400" dirty="0">
                  <a:solidFill>
                    <a:schemeClr val="accent5"/>
                  </a:solidFill>
                  <a:latin typeface="幼圆" panose="02010509060101010101" pitchFamily="49" charset="-122"/>
                  <a:ea typeface="幼圆" panose="02010509060101010101" pitchFamily="49" charset="-122"/>
                </a:rPr>
                <a:t>等</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13" name="矩形 12"/>
            <p:cNvSpPr/>
            <p:nvPr/>
          </p:nvSpPr>
          <p:spPr>
            <a:xfrm>
              <a:off x="1532155" y="1985755"/>
              <a:ext cx="1500505"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监控对象</a:t>
              </a:r>
            </a:p>
          </p:txBody>
        </p:sp>
      </p:grpSp>
      <p:grpSp>
        <p:nvGrpSpPr>
          <p:cNvPr id="14" name="组合 13"/>
          <p:cNvGrpSpPr/>
          <p:nvPr/>
        </p:nvGrpSpPr>
        <p:grpSpPr>
          <a:xfrm>
            <a:off x="874712" y="2025503"/>
            <a:ext cx="3327636" cy="701874"/>
            <a:chOff x="2012850" y="1986390"/>
            <a:chExt cx="3327636" cy="701874"/>
          </a:xfrm>
        </p:grpSpPr>
        <p:sp>
          <p:nvSpPr>
            <p:cNvPr id="15" name="矩形 14"/>
            <p:cNvSpPr/>
            <p:nvPr/>
          </p:nvSpPr>
          <p:spPr>
            <a:xfrm>
              <a:off x="2012850" y="2339014"/>
              <a:ext cx="3327636" cy="349250"/>
            </a:xfrm>
            <a:prstGeom prst="rect">
              <a:avLst/>
            </a:prstGeom>
          </p:spPr>
          <p:txBody>
            <a:bodyPr wrap="square">
              <a:spAutoFit/>
            </a:bodyPr>
            <a:lstStyle/>
            <a:p>
              <a:pPr algn="r">
                <a:lnSpc>
                  <a:spcPct val="120000"/>
                </a:lnSpc>
              </a:pPr>
              <a:r>
                <a:rPr lang="en-US" altLang="zh-CN" sz="1400" dirty="0">
                  <a:solidFill>
                    <a:schemeClr val="accent5"/>
                  </a:solidFill>
                  <a:latin typeface="幼圆" panose="02010509060101010101" pitchFamily="49" charset="-122"/>
                  <a:ea typeface="幼圆" panose="02010509060101010101" pitchFamily="49" charset="-122"/>
                </a:rPr>
                <a:t>Prometheus+Grafana</a:t>
              </a:r>
            </a:p>
          </p:txBody>
        </p:sp>
        <p:sp>
          <p:nvSpPr>
            <p:cNvPr id="16" name="矩形 15"/>
            <p:cNvSpPr/>
            <p:nvPr/>
          </p:nvSpPr>
          <p:spPr>
            <a:xfrm>
              <a:off x="3098512" y="1986390"/>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所用技术：</a:t>
              </a:r>
            </a:p>
          </p:txBody>
        </p:sp>
      </p:grpSp>
      <p:grpSp>
        <p:nvGrpSpPr>
          <p:cNvPr id="18" name="组合 17"/>
          <p:cNvGrpSpPr/>
          <p:nvPr/>
        </p:nvGrpSpPr>
        <p:grpSpPr>
          <a:xfrm>
            <a:off x="7989651" y="4227624"/>
            <a:ext cx="3327637" cy="927718"/>
            <a:chOff x="2012849" y="1986390"/>
            <a:chExt cx="3327637" cy="927718"/>
          </a:xfrm>
        </p:grpSpPr>
        <p:sp>
          <p:nvSpPr>
            <p:cNvPr id="20" name="矩形 19"/>
            <p:cNvSpPr/>
            <p:nvPr/>
          </p:nvSpPr>
          <p:spPr>
            <a:xfrm>
              <a:off x="2012850" y="2339014"/>
              <a:ext cx="3327636" cy="575094"/>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CPU</a:t>
              </a:r>
              <a:r>
                <a:rPr lang="zh-CN" altLang="en-US" sz="1400" dirty="0">
                  <a:solidFill>
                    <a:schemeClr val="accent5"/>
                  </a:solidFill>
                  <a:latin typeface="幼圆" panose="02010509060101010101" pitchFamily="49" charset="-122"/>
                  <a:ea typeface="幼圆" panose="02010509060101010101" pitchFamily="49" charset="-122"/>
                </a:rPr>
                <a:t>占用率，连接数，</a:t>
              </a:r>
              <a:endParaRPr lang="en-US" altLang="zh-CN"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可用内存等</a:t>
              </a:r>
            </a:p>
          </p:txBody>
        </p:sp>
        <p:sp>
          <p:nvSpPr>
            <p:cNvPr id="22" name="矩形 21"/>
            <p:cNvSpPr/>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监控数据</a:t>
              </a:r>
            </a:p>
          </p:txBody>
        </p:sp>
      </p:grpSp>
      <p:grpSp>
        <p:nvGrpSpPr>
          <p:cNvPr id="24" name="组合 23"/>
          <p:cNvGrpSpPr/>
          <p:nvPr/>
        </p:nvGrpSpPr>
        <p:grpSpPr>
          <a:xfrm>
            <a:off x="874712" y="4227624"/>
            <a:ext cx="3327636" cy="927718"/>
            <a:chOff x="2012850" y="1986390"/>
            <a:chExt cx="3327636" cy="927718"/>
          </a:xfrm>
        </p:grpSpPr>
        <p:sp>
          <p:nvSpPr>
            <p:cNvPr id="26" name="矩形 25"/>
            <p:cNvSpPr/>
            <p:nvPr/>
          </p:nvSpPr>
          <p:spPr>
            <a:xfrm>
              <a:off x="2012850" y="2339014"/>
              <a:ext cx="3327636" cy="575094"/>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若出现异常</a:t>
              </a:r>
            </a:p>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a:t>
              </a:r>
              <a:r>
                <a:rPr lang="en-US" altLang="zh-CN" sz="1400" dirty="0">
                  <a:solidFill>
                    <a:schemeClr val="accent5"/>
                  </a:solidFill>
                  <a:latin typeface="幼圆" panose="02010509060101010101" pitchFamily="49" charset="-122"/>
                  <a:ea typeface="幼圆" panose="02010509060101010101" pitchFamily="49" charset="-122"/>
                </a:rPr>
                <a:t>SMTP</a:t>
              </a:r>
              <a:r>
                <a:rPr lang="zh-CN" altLang="en-US" sz="1400" dirty="0">
                  <a:solidFill>
                    <a:schemeClr val="accent5"/>
                  </a:solidFill>
                  <a:latin typeface="幼圆" panose="02010509060101010101" pitchFamily="49" charset="-122"/>
                  <a:ea typeface="幼圆" panose="02010509060101010101" pitchFamily="49" charset="-122"/>
                </a:rPr>
                <a:t>发邮件报警</a:t>
              </a:r>
            </a:p>
          </p:txBody>
        </p:sp>
        <p:sp>
          <p:nvSpPr>
            <p:cNvPr id="27" name="矩形 26"/>
            <p:cNvSpPr/>
            <p:nvPr/>
          </p:nvSpPr>
          <p:spPr>
            <a:xfrm>
              <a:off x="3098512" y="1986390"/>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报警处理</a:t>
              </a:r>
            </a:p>
          </p:txBody>
        </p:sp>
      </p:grpSp>
      <p:grpSp>
        <p:nvGrpSpPr>
          <p:cNvPr id="2" name="组合 1"/>
          <p:cNvGrpSpPr/>
          <p:nvPr/>
        </p:nvGrpSpPr>
        <p:grpSpPr>
          <a:xfrm>
            <a:off x="4184650" y="1732187"/>
            <a:ext cx="3825875" cy="3823494"/>
            <a:chOff x="4184650" y="1732187"/>
            <a:chExt cx="3825875" cy="3823494"/>
          </a:xfrm>
        </p:grpSpPr>
        <p:sp>
          <p:nvSpPr>
            <p:cNvPr id="17" name="Freeform: Shape 4"/>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19" name="Freeform: Shape 6"/>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1" name="Freeform: Shape 8"/>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6"/>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3" name="Freeform: Shape 10"/>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7"/>
              <a:stretch>
                <a:fillRect/>
              </a:stretch>
            </a:blipFill>
            <a:ln w="9525" cap="flat">
              <a:solidFill>
                <a:schemeClr val="tx1">
                  <a:alpha val="0"/>
                </a:schemeClr>
              </a:solidFill>
              <a:prstDash val="solid"/>
              <a:round/>
              <a:headEnd type="none" w="med" len="med"/>
              <a:tailEnd type="none" w="med" len="med"/>
            </a:ln>
          </p:spPr>
          <p:txBody>
            <a:bodyPr anchor="ctr"/>
            <a:lstStyle/>
            <a:p>
              <a:pPr algn="ctr"/>
              <a:endParaRPr/>
            </a:p>
          </p:txBody>
        </p:sp>
        <p:sp>
          <p:nvSpPr>
            <p:cNvPr id="25" name="Oval 12"/>
            <p:cNvSpPr/>
            <p:nvPr/>
          </p:nvSpPr>
          <p:spPr bwMode="auto">
            <a:xfrm>
              <a:off x="5768181" y="3313337"/>
              <a:ext cx="661988" cy="662781"/>
            </a:xfrm>
            <a:prstGeom prst="ellipse">
              <a:avLst/>
            </a:prstGeom>
            <a:blipFill>
              <a:blip r:embed="rId8"/>
              <a:stretch>
                <a:fillRect/>
              </a:stretch>
            </a:blipFill>
            <a:ln w="9525">
              <a:solidFill>
                <a:schemeClr val="tx1">
                  <a:alpha val="0"/>
                </a:schemeClr>
              </a:solidFill>
              <a:round/>
            </a:ln>
          </p:spPr>
          <p:txBody>
            <a:bodyPr anchor="ctr"/>
            <a:lstStyle/>
            <a:p>
              <a:pPr algn="ctr"/>
              <a:endParaRP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405" y="372110"/>
            <a:ext cx="3855585"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Web</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界面开发</a:t>
            </a:r>
          </a:p>
        </p:txBody>
      </p:sp>
      <p:sp>
        <p:nvSpPr>
          <p:cNvPr id="25" name="矩形 24"/>
          <p:cNvSpPr/>
          <p:nvPr/>
        </p:nvSpPr>
        <p:spPr>
          <a:xfrm>
            <a:off x="690245" y="4822825"/>
            <a:ext cx="2756535" cy="1862818"/>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需求分析</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音乐浏览 音乐搜索</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个性推荐 热门推荐</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点赞、播放、收藏等操作</a:t>
            </a: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p:txBody>
      </p:sp>
      <p:sp>
        <p:nvSpPr>
          <p:cNvPr id="26" name="矩形 25"/>
          <p:cNvSpPr/>
          <p:nvPr/>
        </p:nvSpPr>
        <p:spPr>
          <a:xfrm>
            <a:off x="6378016" y="4822604"/>
            <a:ext cx="2241974" cy="1124585"/>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后端编写代码实现上述功能</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前端进行</a:t>
            </a:r>
            <a:r>
              <a:rPr lang="en-US" altLang="zh-CN" sz="1400" dirty="0">
                <a:solidFill>
                  <a:schemeClr val="accent5"/>
                </a:solidFill>
                <a:latin typeface="幼圆" panose="02010509060101010101" pitchFamily="49" charset="-122"/>
                <a:ea typeface="幼圆" panose="02010509060101010101" pitchFamily="49" charset="-122"/>
              </a:rPr>
              <a:t>UI</a:t>
            </a:r>
            <a:r>
              <a:rPr lang="zh-CN" altLang="en-US" sz="1400" dirty="0">
                <a:solidFill>
                  <a:schemeClr val="accent5"/>
                </a:solidFill>
                <a:latin typeface="幼圆" panose="02010509060101010101" pitchFamily="49" charset="-122"/>
                <a:ea typeface="幼圆" panose="02010509060101010101" pitchFamily="49" charset="-122"/>
              </a:rPr>
              <a:t>设计，实现</a:t>
            </a:r>
            <a:r>
              <a:rPr lang="en-US" altLang="zh-CN" sz="1400" dirty="0">
                <a:solidFill>
                  <a:schemeClr val="accent5"/>
                </a:solidFill>
                <a:latin typeface="幼圆" panose="02010509060101010101" pitchFamily="49" charset="-122"/>
                <a:ea typeface="幼圆" panose="02010509060101010101" pitchFamily="49" charset="-122"/>
              </a:rPr>
              <a:t>Web</a:t>
            </a:r>
            <a:r>
              <a:rPr lang="zh-CN" altLang="en-US" sz="1400" dirty="0">
                <a:solidFill>
                  <a:schemeClr val="accent5"/>
                </a:solidFill>
                <a:latin typeface="幼圆" panose="02010509060101010101" pitchFamily="49" charset="-122"/>
                <a:ea typeface="幼圆" panose="02010509060101010101" pitchFamily="49" charset="-122"/>
              </a:rPr>
              <a:t>界面</a:t>
            </a:r>
          </a:p>
        </p:txBody>
      </p:sp>
      <p:sp>
        <p:nvSpPr>
          <p:cNvPr id="27" name="矩形 26"/>
          <p:cNvSpPr/>
          <p:nvPr/>
        </p:nvSpPr>
        <p:spPr>
          <a:xfrm>
            <a:off x="3574015" y="1712705"/>
            <a:ext cx="2241974" cy="1198245"/>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所用技术</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前端：</a:t>
            </a:r>
            <a:r>
              <a:rPr lang="en-US" altLang="zh-CN" sz="1400" dirty="0">
                <a:solidFill>
                  <a:schemeClr val="accent5"/>
                </a:solidFill>
                <a:latin typeface="幼圆" panose="02010509060101010101" pitchFamily="49" charset="-122"/>
                <a:ea typeface="幼圆" panose="02010509060101010101" pitchFamily="49" charset="-122"/>
              </a:rPr>
              <a:t>Vue</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a:t>
            </a:r>
            <a:r>
              <a:rPr lang="en-US" altLang="zh-CN" sz="1400" dirty="0">
                <a:solidFill>
                  <a:schemeClr val="accent5"/>
                </a:solidFill>
                <a:latin typeface="幼圆" panose="02010509060101010101" pitchFamily="49" charset="-122"/>
                <a:ea typeface="幼圆" panose="02010509060101010101" pitchFamily="49" charset="-122"/>
              </a:rPr>
              <a:t>SpringBoot</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数据库：</a:t>
            </a:r>
            <a:r>
              <a:rPr lang="en-US" altLang="zh-CN" sz="1400" dirty="0">
                <a:solidFill>
                  <a:schemeClr val="accent5"/>
                </a:solidFill>
                <a:latin typeface="幼圆" panose="02010509060101010101" pitchFamily="49" charset="-122"/>
                <a:ea typeface="幼圆" panose="02010509060101010101" pitchFamily="49" charset="-122"/>
              </a:rPr>
              <a:t>MySQL</a:t>
            </a:r>
          </a:p>
        </p:txBody>
      </p:sp>
      <p:sp>
        <p:nvSpPr>
          <p:cNvPr id="28" name="矩形 27"/>
          <p:cNvSpPr/>
          <p:nvPr/>
        </p:nvSpPr>
        <p:spPr>
          <a:xfrm>
            <a:off x="9451541" y="2082910"/>
            <a:ext cx="2241974" cy="866140"/>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测试功能是否完善</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数据是否能否正常传输</a:t>
            </a:r>
          </a:p>
          <a:p>
            <a:pP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748606" y="3045215"/>
            <a:ext cx="1553835" cy="1475549"/>
          </a:xfrm>
        </p:spPr>
      </p:pic>
      <p:pic>
        <p:nvPicPr>
          <p:cNvPr id="12" name="图片占位符 1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a:xfrm>
            <a:off x="1052699" y="3051151"/>
            <a:ext cx="1553835" cy="1475549"/>
          </a:xfrm>
        </p:spPr>
      </p:pic>
      <p:pic>
        <p:nvPicPr>
          <p:cNvPr id="14" name="图片占位符 1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a:stretch>
            <a:fillRect/>
          </a:stretch>
        </p:blipFill>
        <p:spPr>
          <a:xfrm>
            <a:off x="3889561" y="3074076"/>
            <a:ext cx="1553834" cy="1475549"/>
          </a:xfrm>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a:stretch>
            <a:fillRect/>
          </a:stretch>
        </p:blipFill>
        <p:spPr>
          <a:xfrm flipH="1">
            <a:off x="9607652" y="3045215"/>
            <a:ext cx="1553834"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405" y="372110"/>
            <a:ext cx="3885799"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后台管理系统</a:t>
            </a:r>
          </a:p>
        </p:txBody>
      </p:sp>
      <p:sp>
        <p:nvSpPr>
          <p:cNvPr id="25" name="矩形 24"/>
          <p:cNvSpPr/>
          <p:nvPr/>
        </p:nvSpPr>
        <p:spPr>
          <a:xfrm>
            <a:off x="824038" y="1487056"/>
            <a:ext cx="2756535" cy="2158283"/>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需求分析</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用户管理 音乐管理</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文件管理</a:t>
            </a: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可视化展示</a:t>
            </a: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p:txBody>
      </p:sp>
      <p:sp>
        <p:nvSpPr>
          <p:cNvPr id="26" name="矩形 25"/>
          <p:cNvSpPr/>
          <p:nvPr/>
        </p:nvSpPr>
        <p:spPr>
          <a:xfrm>
            <a:off x="6423636" y="1633216"/>
            <a:ext cx="2241974" cy="1124585"/>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后端编写代码实现上述管理功能</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使用</a:t>
            </a:r>
            <a:r>
              <a:rPr lang="en-US" altLang="zh-CN" sz="1400" dirty="0">
                <a:solidFill>
                  <a:schemeClr val="accent5"/>
                </a:solidFill>
                <a:latin typeface="幼圆" panose="02010509060101010101" pitchFamily="49" charset="-122"/>
                <a:ea typeface="幼圆" panose="02010509060101010101" pitchFamily="49" charset="-122"/>
              </a:rPr>
              <a:t>Vue</a:t>
            </a:r>
            <a:r>
              <a:rPr lang="zh-CN" altLang="en-US" sz="1400" dirty="0">
                <a:solidFill>
                  <a:schemeClr val="accent5"/>
                </a:solidFill>
                <a:latin typeface="幼圆" panose="02010509060101010101" pitchFamily="49" charset="-122"/>
                <a:ea typeface="幼圆" panose="02010509060101010101" pitchFamily="49" charset="-122"/>
              </a:rPr>
              <a:t>进行</a:t>
            </a:r>
            <a:r>
              <a:rPr lang="en-US" altLang="zh-CN" sz="1400" dirty="0">
                <a:solidFill>
                  <a:schemeClr val="accent5"/>
                </a:solidFill>
                <a:latin typeface="幼圆" panose="02010509060101010101" pitchFamily="49" charset="-122"/>
                <a:ea typeface="幼圆" panose="02010509060101010101" pitchFamily="49" charset="-122"/>
              </a:rPr>
              <a:t>UI</a:t>
            </a:r>
            <a:r>
              <a:rPr lang="zh-CN" altLang="en-US" sz="1400" dirty="0">
                <a:solidFill>
                  <a:schemeClr val="accent5"/>
                </a:solidFill>
                <a:latin typeface="幼圆" panose="02010509060101010101" pitchFamily="49" charset="-122"/>
                <a:ea typeface="幼圆" panose="02010509060101010101" pitchFamily="49" charset="-122"/>
              </a:rPr>
              <a:t>设计，实现</a:t>
            </a:r>
            <a:r>
              <a:rPr lang="en-US" altLang="zh-CN" sz="1400" dirty="0">
                <a:solidFill>
                  <a:schemeClr val="accent5"/>
                </a:solidFill>
                <a:latin typeface="幼圆" panose="02010509060101010101" pitchFamily="49" charset="-122"/>
                <a:ea typeface="幼圆" panose="02010509060101010101" pitchFamily="49" charset="-122"/>
              </a:rPr>
              <a:t>Web</a:t>
            </a:r>
            <a:r>
              <a:rPr lang="zh-CN" altLang="en-US" sz="1400" dirty="0">
                <a:solidFill>
                  <a:schemeClr val="accent5"/>
                </a:solidFill>
                <a:latin typeface="幼圆" panose="02010509060101010101" pitchFamily="49" charset="-122"/>
                <a:ea typeface="幼圆" panose="02010509060101010101" pitchFamily="49" charset="-122"/>
              </a:rPr>
              <a:t>界面</a:t>
            </a:r>
          </a:p>
        </p:txBody>
      </p:sp>
      <p:sp>
        <p:nvSpPr>
          <p:cNvPr id="27" name="矩形 26"/>
          <p:cNvSpPr/>
          <p:nvPr/>
        </p:nvSpPr>
        <p:spPr>
          <a:xfrm>
            <a:off x="3618102" y="4822604"/>
            <a:ext cx="2241974" cy="1198245"/>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所用技术</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界面：</a:t>
            </a:r>
            <a:r>
              <a:rPr lang="en-US" altLang="zh-CN" sz="1400" dirty="0">
                <a:solidFill>
                  <a:schemeClr val="accent5"/>
                </a:solidFill>
                <a:latin typeface="幼圆" panose="02010509060101010101" pitchFamily="49" charset="-122"/>
                <a:ea typeface="幼圆" panose="02010509060101010101" pitchFamily="49" charset="-122"/>
              </a:rPr>
              <a:t>Vue</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a:t>
            </a:r>
            <a:r>
              <a:rPr lang="en-US" altLang="zh-CN" sz="1400" dirty="0">
                <a:solidFill>
                  <a:schemeClr val="accent5"/>
                </a:solidFill>
                <a:latin typeface="幼圆" panose="02010509060101010101" pitchFamily="49" charset="-122"/>
                <a:ea typeface="幼圆" panose="02010509060101010101" pitchFamily="49" charset="-122"/>
              </a:rPr>
              <a:t>SpringBoot</a:t>
            </a:r>
          </a:p>
          <a:p>
            <a:pPr>
              <a:lnSpc>
                <a:spcPct val="120000"/>
              </a:lnSpc>
            </a:pP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28" name="矩形 27"/>
          <p:cNvSpPr/>
          <p:nvPr/>
        </p:nvSpPr>
        <p:spPr>
          <a:xfrm>
            <a:off x="9451850" y="4988656"/>
            <a:ext cx="2241974" cy="866140"/>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测试功能是否完善</a:t>
            </a: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数据是否能否正常传输</a:t>
            </a:r>
          </a:p>
          <a:p>
            <a:pP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4"/>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项目展示</a:t>
            </a:r>
          </a:p>
        </p:txBody>
      </p:sp>
      <p:sp>
        <p:nvSpPr>
          <p:cNvPr id="5" name="文本框 4"/>
          <p:cNvSpPr txBox="1"/>
          <p:nvPr/>
        </p:nvSpPr>
        <p:spPr>
          <a:xfrm>
            <a:off x="6195550" y="4214235"/>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个性推荐</a:t>
            </a:r>
          </a:p>
        </p:txBody>
      </p:sp>
      <p:sp>
        <p:nvSpPr>
          <p:cNvPr id="6" name="文本框 5"/>
          <p:cNvSpPr txBox="1"/>
          <p:nvPr/>
        </p:nvSpPr>
        <p:spPr>
          <a:xfrm>
            <a:off x="3192763" y="4804150"/>
            <a:ext cx="3002932"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热门推荐</a:t>
            </a:r>
          </a:p>
        </p:txBody>
      </p:sp>
      <p:sp>
        <p:nvSpPr>
          <p:cNvPr id="7" name="文本框 6"/>
          <p:cNvSpPr txBox="1"/>
          <p:nvPr/>
        </p:nvSpPr>
        <p:spPr>
          <a:xfrm>
            <a:off x="6195550" y="4820148"/>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后台管理界面展示</a:t>
            </a:r>
          </a:p>
        </p:txBody>
      </p:sp>
      <p:sp>
        <p:nvSpPr>
          <p:cNvPr id="8" name="文本框 7"/>
          <p:cNvSpPr txBox="1"/>
          <p:nvPr>
            <p:custDataLst>
              <p:tags r:id="rId1"/>
            </p:custDataLst>
          </p:nvPr>
        </p:nvSpPr>
        <p:spPr>
          <a:xfrm>
            <a:off x="3192763" y="4205980"/>
            <a:ext cx="3002932"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4"/>
              </a:buBlip>
              <a:defRPr/>
            </a:pPr>
            <a:r>
              <a:rPr kumimoji="0" lang="en-US" altLang="zh-CN"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Web</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界面展示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Web</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界面</a:t>
            </a:r>
          </a:p>
        </p:txBody>
      </p:sp>
      <p:sp>
        <p:nvSpPr>
          <p:cNvPr id="31" name="文本框 30"/>
          <p:cNvSpPr txBox="1"/>
          <p:nvPr>
            <p:custDataLst>
              <p:tags r:id="rId1"/>
            </p:custDataLst>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01</a:t>
            </a:r>
          </a:p>
        </p:txBody>
      </p:sp>
      <p:pic>
        <p:nvPicPr>
          <p:cNvPr id="2" name="图片 1"/>
          <p:cNvPicPr>
            <a:picLocks noChangeAspect="1"/>
          </p:cNvPicPr>
          <p:nvPr>
            <p:custDataLst>
              <p:tags r:id="rId2"/>
            </p:custDataLst>
          </p:nvPr>
        </p:nvPicPr>
        <p:blipFill>
          <a:blip r:embed="rId6"/>
          <a:stretch>
            <a:fillRect/>
          </a:stretch>
        </p:blipFill>
        <p:spPr>
          <a:xfrm>
            <a:off x="1586092" y="1377950"/>
            <a:ext cx="9551035" cy="479234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个性推荐</a:t>
            </a:r>
          </a:p>
        </p:txBody>
      </p:sp>
      <p:sp>
        <p:nvSpPr>
          <p:cNvPr id="31" name="文本框 30"/>
          <p:cNvSpPr txBox="1"/>
          <p:nvPr>
            <p:custDataLst>
              <p:tags r:id="rId1"/>
            </p:custDataLst>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p>
        </p:txBody>
      </p:sp>
      <p:sp>
        <p:nvSpPr>
          <p:cNvPr id="4" name="文本框 3"/>
          <p:cNvSpPr txBox="1"/>
          <p:nvPr/>
        </p:nvSpPr>
        <p:spPr>
          <a:xfrm>
            <a:off x="2484755" y="1463040"/>
            <a:ext cx="1111250" cy="368300"/>
          </a:xfrm>
          <a:prstGeom prst="rect">
            <a:avLst/>
          </a:prstGeom>
          <a:noFill/>
        </p:spPr>
        <p:txBody>
          <a:bodyPr wrap="square" rtlCol="0">
            <a:spAutoFit/>
          </a:bodyPr>
          <a:lstStyle/>
          <a:p>
            <a:r>
              <a:rPr lang="en-US" altLang="zh-CN" dirty="0" err="1"/>
              <a:t>uid</a:t>
            </a:r>
            <a:r>
              <a:rPr lang="en-US" altLang="zh-CN" dirty="0"/>
              <a:t> 1 </a:t>
            </a:r>
          </a:p>
        </p:txBody>
      </p:sp>
      <p:sp>
        <p:nvSpPr>
          <p:cNvPr id="5" name="文本框 4"/>
          <p:cNvSpPr txBox="1"/>
          <p:nvPr/>
        </p:nvSpPr>
        <p:spPr>
          <a:xfrm>
            <a:off x="4511040" y="1463040"/>
            <a:ext cx="2366010" cy="368300"/>
          </a:xfrm>
          <a:prstGeom prst="rect">
            <a:avLst/>
          </a:prstGeom>
          <a:noFill/>
        </p:spPr>
        <p:txBody>
          <a:bodyPr wrap="square" rtlCol="0">
            <a:spAutoFit/>
          </a:bodyPr>
          <a:lstStyle/>
          <a:p>
            <a:r>
              <a:rPr lang="zh-CN" altLang="en-US" dirty="0"/>
              <a:t>推荐结果</a:t>
            </a:r>
          </a:p>
        </p:txBody>
      </p:sp>
      <p:sp>
        <p:nvSpPr>
          <p:cNvPr id="6" name="文本框 5"/>
          <p:cNvSpPr txBox="1"/>
          <p:nvPr/>
        </p:nvSpPr>
        <p:spPr>
          <a:xfrm>
            <a:off x="2484755" y="4028440"/>
            <a:ext cx="791845" cy="368300"/>
          </a:xfrm>
          <a:prstGeom prst="rect">
            <a:avLst/>
          </a:prstGeom>
          <a:noFill/>
        </p:spPr>
        <p:txBody>
          <a:bodyPr wrap="square" rtlCol="0">
            <a:spAutoFit/>
          </a:bodyPr>
          <a:lstStyle/>
          <a:p>
            <a:r>
              <a:rPr lang="en-US" altLang="zh-CN"/>
              <a:t>uid 2</a:t>
            </a:r>
          </a:p>
        </p:txBody>
      </p:sp>
      <p:sp>
        <p:nvSpPr>
          <p:cNvPr id="7" name="文本框 6"/>
          <p:cNvSpPr txBox="1"/>
          <p:nvPr/>
        </p:nvSpPr>
        <p:spPr>
          <a:xfrm>
            <a:off x="4521200" y="4037330"/>
            <a:ext cx="1285875" cy="368300"/>
          </a:xfrm>
          <a:prstGeom prst="rect">
            <a:avLst/>
          </a:prstGeom>
          <a:noFill/>
        </p:spPr>
        <p:txBody>
          <a:bodyPr wrap="square" rtlCol="0">
            <a:spAutoFit/>
          </a:bodyPr>
          <a:lstStyle/>
          <a:p>
            <a:r>
              <a:rPr lang="zh-CN" altLang="en-US" dirty="0"/>
              <a:t>推荐结果</a:t>
            </a:r>
          </a:p>
        </p:txBody>
      </p:sp>
      <p:sp>
        <p:nvSpPr>
          <p:cNvPr id="9" name="文本框 8"/>
          <p:cNvSpPr txBox="1"/>
          <p:nvPr/>
        </p:nvSpPr>
        <p:spPr>
          <a:xfrm>
            <a:off x="1903730" y="1831340"/>
            <a:ext cx="1954530" cy="369332"/>
          </a:xfrm>
          <a:prstGeom prst="rect">
            <a:avLst/>
          </a:prstGeom>
          <a:noFill/>
        </p:spPr>
        <p:txBody>
          <a:bodyPr wrap="square" rtlCol="0">
            <a:spAutoFit/>
          </a:bodyPr>
          <a:lstStyle/>
          <a:p>
            <a:r>
              <a:rPr lang="en-US" altLang="zh-CN" dirty="0"/>
              <a:t>24</a:t>
            </a:r>
            <a:r>
              <a:rPr lang="zh-CN" altLang="en-US" dirty="0"/>
              <a:t>岁 是个学生</a:t>
            </a:r>
          </a:p>
        </p:txBody>
      </p:sp>
      <p:sp>
        <p:nvSpPr>
          <p:cNvPr id="10" name="文本框 9"/>
          <p:cNvSpPr txBox="1"/>
          <p:nvPr>
            <p:custDataLst>
              <p:tags r:id="rId2"/>
            </p:custDataLst>
          </p:nvPr>
        </p:nvSpPr>
        <p:spPr>
          <a:xfrm>
            <a:off x="1903730" y="4328160"/>
            <a:ext cx="1954530" cy="369332"/>
          </a:xfrm>
          <a:prstGeom prst="rect">
            <a:avLst/>
          </a:prstGeom>
          <a:noFill/>
        </p:spPr>
        <p:txBody>
          <a:bodyPr wrap="square" rtlCol="0">
            <a:spAutoFit/>
          </a:bodyPr>
          <a:lstStyle/>
          <a:p>
            <a:r>
              <a:rPr lang="en-US" altLang="zh-CN" dirty="0"/>
              <a:t>28</a:t>
            </a:r>
            <a:r>
              <a:rPr lang="zh-CN" altLang="en-US" dirty="0"/>
              <a:t>岁 社会人女性</a:t>
            </a:r>
            <a:endParaRPr lang="en-US" altLang="zh-CN" dirty="0"/>
          </a:p>
        </p:txBody>
      </p:sp>
      <p:pic>
        <p:nvPicPr>
          <p:cNvPr id="12" name="图片 11"/>
          <p:cNvPicPr>
            <a:picLocks noChangeAspect="1"/>
          </p:cNvPicPr>
          <p:nvPr/>
        </p:nvPicPr>
        <p:blipFill>
          <a:blip r:embed="rId6"/>
          <a:stretch>
            <a:fillRect/>
          </a:stretch>
        </p:blipFill>
        <p:spPr>
          <a:xfrm>
            <a:off x="4530725" y="1830705"/>
            <a:ext cx="5573395" cy="1980565"/>
          </a:xfrm>
          <a:prstGeom prst="rect">
            <a:avLst/>
          </a:prstGeom>
        </p:spPr>
      </p:pic>
      <p:pic>
        <p:nvPicPr>
          <p:cNvPr id="15" name="图片 14"/>
          <p:cNvPicPr>
            <a:picLocks noChangeAspect="1"/>
          </p:cNvPicPr>
          <p:nvPr/>
        </p:nvPicPr>
        <p:blipFill>
          <a:blip r:embed="rId7"/>
          <a:stretch>
            <a:fillRect/>
          </a:stretch>
        </p:blipFill>
        <p:spPr>
          <a:xfrm>
            <a:off x="4530725" y="4490720"/>
            <a:ext cx="5573395" cy="19278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热门推荐</a:t>
            </a:r>
          </a:p>
        </p:txBody>
      </p:sp>
      <p:sp>
        <p:nvSpPr>
          <p:cNvPr id="31" name="文本框 30"/>
          <p:cNvSpPr txBox="1"/>
          <p:nvPr>
            <p:custDataLst>
              <p:tags r:id="rId1"/>
            </p:custDataLst>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03</a:t>
            </a:r>
          </a:p>
        </p:txBody>
      </p:sp>
      <p:pic>
        <p:nvPicPr>
          <p:cNvPr id="5" name="图片 4"/>
          <p:cNvPicPr>
            <a:picLocks noChangeAspect="1"/>
          </p:cNvPicPr>
          <p:nvPr>
            <p:custDataLst>
              <p:tags r:id="rId2"/>
            </p:custDataLst>
          </p:nvPr>
        </p:nvPicPr>
        <p:blipFill>
          <a:blip r:embed="rId6"/>
          <a:stretch>
            <a:fillRect/>
          </a:stretch>
        </p:blipFill>
        <p:spPr>
          <a:xfrm>
            <a:off x="2895600" y="1274994"/>
            <a:ext cx="6400800" cy="505064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p>
        </p:txBody>
      </p:sp>
      <p:pic>
        <p:nvPicPr>
          <p:cNvPr id="2" name="图片 1"/>
          <p:cNvPicPr>
            <a:picLocks noChangeAspect="1"/>
          </p:cNvPicPr>
          <p:nvPr/>
        </p:nvPicPr>
        <p:blipFill>
          <a:blip r:embed="rId4"/>
          <a:stretch>
            <a:fillRect/>
          </a:stretch>
        </p:blipFill>
        <p:spPr>
          <a:xfrm>
            <a:off x="671195" y="1514475"/>
            <a:ext cx="10520680" cy="51117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p>
        </p:txBody>
      </p:sp>
      <p:pic>
        <p:nvPicPr>
          <p:cNvPr id="8" name="图片 7"/>
          <p:cNvPicPr>
            <a:picLocks noChangeAspect="1"/>
          </p:cNvPicPr>
          <p:nvPr>
            <p:custDataLst>
              <p:tags r:id="rId1"/>
            </p:custDataLst>
          </p:nvPr>
        </p:nvPicPr>
        <p:blipFill>
          <a:blip r:embed="rId6"/>
          <a:stretch>
            <a:fillRect/>
          </a:stretch>
        </p:blipFill>
        <p:spPr>
          <a:xfrm>
            <a:off x="1031875" y="1318895"/>
            <a:ext cx="9994900" cy="3420745"/>
          </a:xfrm>
          <a:prstGeom prst="rect">
            <a:avLst/>
          </a:prstGeom>
          <a:noFill/>
          <a:ln>
            <a:noFill/>
          </a:ln>
        </p:spPr>
      </p:pic>
      <p:pic>
        <p:nvPicPr>
          <p:cNvPr id="9" name="图片 8"/>
          <p:cNvPicPr>
            <a:picLocks noChangeAspect="1"/>
          </p:cNvPicPr>
          <p:nvPr>
            <p:custDataLst>
              <p:tags r:id="rId2"/>
            </p:custDataLst>
          </p:nvPr>
        </p:nvPicPr>
        <p:blipFill>
          <a:blip r:embed="rId7"/>
          <a:stretch>
            <a:fillRect/>
          </a:stretch>
        </p:blipFill>
        <p:spPr>
          <a:xfrm>
            <a:off x="1031875" y="4739640"/>
            <a:ext cx="9994900" cy="136144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3"/>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总结和展望</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7"/>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项目简介</a:t>
            </a:r>
          </a:p>
        </p:txBody>
      </p:sp>
      <p:sp>
        <p:nvSpPr>
          <p:cNvPr id="11" name="文本框 10"/>
          <p:cNvSpPr txBox="1"/>
          <p:nvPr>
            <p:custDataLst>
              <p:tags r:id="rId1"/>
            </p:custDataLst>
          </p:nvPr>
        </p:nvSpPr>
        <p:spPr>
          <a:xfrm>
            <a:off x="3675870" y="4152640"/>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7"/>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业务实现</a:t>
            </a:r>
          </a:p>
        </p:txBody>
      </p:sp>
      <p:sp>
        <p:nvSpPr>
          <p:cNvPr id="12" name="文本框 11"/>
          <p:cNvSpPr txBox="1"/>
          <p:nvPr>
            <p:custDataLst>
              <p:tags r:id="rId2"/>
            </p:custDataLst>
          </p:nvPr>
        </p:nvSpPr>
        <p:spPr>
          <a:xfrm>
            <a:off x="6494635" y="4145655"/>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7"/>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系统架构</a:t>
            </a:r>
          </a:p>
        </p:txBody>
      </p:sp>
      <p:sp>
        <p:nvSpPr>
          <p:cNvPr id="13" name="文本框 12"/>
          <p:cNvSpPr txBox="1"/>
          <p:nvPr>
            <p:custDataLst>
              <p:tags r:id="rId3"/>
            </p:custDataLst>
          </p:nvPr>
        </p:nvSpPr>
        <p:spPr>
          <a:xfrm>
            <a:off x="3675870" y="5005445"/>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7"/>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技术介绍</a:t>
            </a:r>
          </a:p>
        </p:txBody>
      </p:sp>
      <p:sp>
        <p:nvSpPr>
          <p:cNvPr id="14" name="文本框 13"/>
          <p:cNvSpPr txBox="1"/>
          <p:nvPr>
            <p:custDataLst>
              <p:tags r:id="rId4"/>
            </p:custDataLst>
          </p:nvPr>
        </p:nvSpPr>
        <p:spPr>
          <a:xfrm>
            <a:off x="6494635" y="5059420"/>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7"/>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推荐流程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Scale>
                                      <p:cBhvr>
                                        <p:cTn id="12"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2"/>
                                        </p:tgtEl>
                                        <p:attrNameLst>
                                          <p:attrName>ppt_x</p:attrName>
                                          <p:attrName>ppt_y</p:attrName>
                                        </p:attrNameLst>
                                      </p:cBhvr>
                                    </p:animMotion>
                                    <p:animEffect transition="in" filter="fade">
                                      <p:cBhvr>
                                        <p:cTn id="14" dur="1000"/>
                                        <p:tgtEl>
                                          <p:spTgt spid="1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Scale>
                                      <p:cBhvr>
                                        <p:cTn id="1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3"/>
                                        </p:tgtEl>
                                        <p:attrNameLst>
                                          <p:attrName>ppt_x</p:attrName>
                                          <p:attrName>ppt_y</p:attrName>
                                        </p:attrNameLst>
                                      </p:cBhvr>
                                    </p:animMotion>
                                    <p:animEffect transition="in" filter="fade">
                                      <p:cBhvr>
                                        <p:cTn id="19" dur="1000"/>
                                        <p:tgtEl>
                                          <p:spTgt spid="13"/>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Scale>
                                      <p:cBhvr>
                                        <p:cTn id="2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4"/>
                                        </p:tgtEl>
                                        <p:attrNameLst>
                                          <p:attrName>ppt_x</p:attrName>
                                          <p:attrName>ppt_y</p:attrName>
                                        </p:attrNameLst>
                                      </p:cBhvr>
                                    </p:animMotion>
                                    <p:animEffect transition="in" filter="fade">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5"/>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6"/>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7"/>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总结</a:t>
            </a:r>
          </a:p>
        </p:txBody>
      </p:sp>
      <p:grpSp>
        <p:nvGrpSpPr>
          <p:cNvPr id="10" name="组合 9"/>
          <p:cNvGrpSpPr/>
          <p:nvPr/>
        </p:nvGrpSpPr>
        <p:grpSpPr>
          <a:xfrm>
            <a:off x="743599" y="3933379"/>
            <a:ext cx="2241974" cy="1477209"/>
            <a:chOff x="3410137" y="2575227"/>
            <a:chExt cx="2241974" cy="1477209"/>
          </a:xfrm>
        </p:grpSpPr>
        <p:sp>
          <p:nvSpPr>
            <p:cNvPr id="11" name="矩形 10"/>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提高工作效率</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集思广益，增加了团队解决复杂问题的能力</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促进创新与共享学习</a:t>
              </a:r>
            </a:p>
          </p:txBody>
        </p:sp>
        <p:sp>
          <p:nvSpPr>
            <p:cNvPr id="12" name="矩形 1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团队合作</a:t>
              </a:r>
            </a:p>
          </p:txBody>
        </p:sp>
      </p:grpSp>
      <p:grpSp>
        <p:nvGrpSpPr>
          <p:cNvPr id="13" name="组合 12"/>
          <p:cNvGrpSpPr/>
          <p:nvPr/>
        </p:nvGrpSpPr>
        <p:grpSpPr>
          <a:xfrm>
            <a:off x="3569380" y="3933379"/>
            <a:ext cx="2241974" cy="960319"/>
            <a:chOff x="3410137" y="2575227"/>
            <a:chExt cx="2241974" cy="960319"/>
          </a:xfrm>
        </p:grpSpPr>
        <p:sp>
          <p:nvSpPr>
            <p:cNvPr id="14" name="矩形 13"/>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对大数据开发的流程有一定的认知</a:t>
              </a:r>
            </a:p>
          </p:txBody>
        </p:sp>
        <p:sp>
          <p:nvSpPr>
            <p:cNvPr id="15" name="矩形 14"/>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开发流程</a:t>
              </a:r>
            </a:p>
          </p:txBody>
        </p:sp>
      </p:grpSp>
      <p:grpSp>
        <p:nvGrpSpPr>
          <p:cNvPr id="16" name="组合 15"/>
          <p:cNvGrpSpPr/>
          <p:nvPr/>
        </p:nvGrpSpPr>
        <p:grpSpPr>
          <a:xfrm>
            <a:off x="9220911" y="3934014"/>
            <a:ext cx="2241974" cy="960319"/>
            <a:chOff x="3410137" y="2575227"/>
            <a:chExt cx="2241974" cy="960319"/>
          </a:xfrm>
        </p:grpSpPr>
        <p:sp>
          <p:nvSpPr>
            <p:cNvPr id="17" name="矩形 16"/>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缺乏对技术底层的理解</a:t>
              </a: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对长远发展不利</a:t>
              </a:r>
            </a:p>
          </p:txBody>
        </p:sp>
        <p:sp>
          <p:nvSpPr>
            <p:cNvPr id="18" name="矩形 17"/>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技术漏洞</a:t>
              </a:r>
            </a:p>
          </p:txBody>
        </p:sp>
      </p:grpSp>
      <p:grpSp>
        <p:nvGrpSpPr>
          <p:cNvPr id="19" name="组合 18"/>
          <p:cNvGrpSpPr/>
          <p:nvPr/>
        </p:nvGrpSpPr>
        <p:grpSpPr>
          <a:xfrm>
            <a:off x="6423131" y="3934014"/>
            <a:ext cx="2241974" cy="960319"/>
            <a:chOff x="3410137" y="2575227"/>
            <a:chExt cx="2241974" cy="960319"/>
          </a:xfrm>
        </p:grpSpPr>
        <p:sp>
          <p:nvSpPr>
            <p:cNvPr id="20" name="矩形 19"/>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了解了</a:t>
              </a:r>
              <a:r>
                <a:rPr lang="en-US" altLang="zh-CN" sz="1400" dirty="0">
                  <a:solidFill>
                    <a:schemeClr val="accent5"/>
                  </a:solidFill>
                  <a:latin typeface="幼圆" panose="02010509060101010101" pitchFamily="49" charset="-122"/>
                  <a:ea typeface="幼圆" panose="02010509060101010101" pitchFamily="49" charset="-122"/>
                </a:rPr>
                <a:t>Springboot</a:t>
              </a:r>
              <a:r>
                <a:rPr lang="zh-CN" altLang="en-US" sz="1400" dirty="0">
                  <a:solidFill>
                    <a:schemeClr val="accent5"/>
                  </a:solidFill>
                  <a:latin typeface="幼圆" panose="02010509060101010101" pitchFamily="49" charset="-122"/>
                  <a:ea typeface="幼圆" panose="02010509060101010101" pitchFamily="49" charset="-122"/>
                </a:rPr>
                <a:t>，</a:t>
              </a:r>
              <a:r>
                <a:rPr lang="en-US" altLang="zh-CN" sz="1400" dirty="0">
                  <a:solidFill>
                    <a:schemeClr val="accent5"/>
                  </a:solidFill>
                  <a:latin typeface="幼圆" panose="02010509060101010101" pitchFamily="49" charset="-122"/>
                  <a:ea typeface="幼圆" panose="02010509060101010101" pitchFamily="49" charset="-122"/>
                </a:rPr>
                <a:t>Vue</a:t>
              </a:r>
              <a:r>
                <a:rPr lang="zh-CN" altLang="en-US" sz="1400" dirty="0">
                  <a:solidFill>
                    <a:schemeClr val="accent5"/>
                  </a:solidFill>
                  <a:latin typeface="幼圆" panose="02010509060101010101" pitchFamily="49" charset="-122"/>
                  <a:ea typeface="幼圆" panose="02010509060101010101" pitchFamily="49" charset="-122"/>
                </a:rPr>
                <a:t>，</a:t>
              </a:r>
              <a:r>
                <a:rPr lang="en-US" altLang="zh-CN" sz="1400" dirty="0">
                  <a:solidFill>
                    <a:schemeClr val="accent5"/>
                  </a:solidFill>
                  <a:latin typeface="幼圆" panose="02010509060101010101" pitchFamily="49" charset="-122"/>
                  <a:ea typeface="幼圆" panose="02010509060101010101" pitchFamily="49" charset="-122"/>
                </a:rPr>
                <a:t>SparkStreaming</a:t>
              </a:r>
              <a:r>
                <a:rPr lang="zh-CN" altLang="en-US" sz="1400" dirty="0">
                  <a:solidFill>
                    <a:schemeClr val="accent5"/>
                  </a:solidFill>
                  <a:latin typeface="幼圆" panose="02010509060101010101" pitchFamily="49" charset="-122"/>
                  <a:ea typeface="幼圆" panose="02010509060101010101" pitchFamily="49" charset="-122"/>
                </a:rPr>
                <a:t>等技术</a:t>
              </a:r>
            </a:p>
          </p:txBody>
        </p:sp>
        <p:sp>
          <p:nvSpPr>
            <p:cNvPr id="21" name="矩形 20"/>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接触新技术</a:t>
              </a:r>
            </a:p>
          </p:txBody>
        </p:sp>
      </p:grpSp>
      <p:sp>
        <p:nvSpPr>
          <p:cNvPr id="22" name="任意多边形: 形状 21"/>
          <p:cNvSpPr/>
          <p:nvPr/>
        </p:nvSpPr>
        <p:spPr>
          <a:xfrm>
            <a:off x="6894856" y="264364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8" name="任意多边形: 形状 27"/>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7" name="任意多边形: 形状 26"/>
          <p:cNvSpPr/>
          <p:nvPr/>
        </p:nvSpPr>
        <p:spPr>
          <a:xfrm>
            <a:off x="9822022" y="2698892"/>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6" name="任意多边形: 形状 25"/>
          <p:cNvSpPr/>
          <p:nvPr/>
        </p:nvSpPr>
        <p:spPr>
          <a:xfrm>
            <a:off x="1263544" y="2731822"/>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展望</a:t>
            </a:r>
          </a:p>
        </p:txBody>
      </p:sp>
      <p:grpSp>
        <p:nvGrpSpPr>
          <p:cNvPr id="10" name="组合 9"/>
          <p:cNvGrpSpPr/>
          <p:nvPr/>
        </p:nvGrpSpPr>
        <p:grpSpPr>
          <a:xfrm>
            <a:off x="1932116" y="3884741"/>
            <a:ext cx="2241974" cy="755650"/>
            <a:chOff x="3410137" y="2575227"/>
            <a:chExt cx="2241974" cy="755650"/>
          </a:xfrm>
        </p:grpSpPr>
        <p:sp>
          <p:nvSpPr>
            <p:cNvPr id="18" name="矩形 17"/>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9" name="矩形 18"/>
            <p:cNvSpPr/>
            <p:nvPr/>
          </p:nvSpPr>
          <p:spPr>
            <a:xfrm>
              <a:off x="3410137" y="2575227"/>
              <a:ext cx="2241974" cy="755650"/>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加深对相关技术底层的认识</a:t>
              </a:r>
            </a:p>
          </p:txBody>
        </p:sp>
      </p:grpSp>
      <p:grpSp>
        <p:nvGrpSpPr>
          <p:cNvPr id="20" name="组合 19"/>
          <p:cNvGrpSpPr/>
          <p:nvPr/>
        </p:nvGrpSpPr>
        <p:grpSpPr>
          <a:xfrm>
            <a:off x="5040389" y="3884741"/>
            <a:ext cx="2241974" cy="701874"/>
            <a:chOff x="3410137" y="2575227"/>
            <a:chExt cx="2241974" cy="701874"/>
          </a:xfrm>
        </p:grpSpPr>
        <p:sp>
          <p:nvSpPr>
            <p:cNvPr id="21" name="矩形 20"/>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2" name="矩形 2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完善前后端</a:t>
              </a:r>
            </a:p>
          </p:txBody>
        </p:sp>
      </p:grpSp>
      <p:grpSp>
        <p:nvGrpSpPr>
          <p:cNvPr id="23" name="组合 22"/>
          <p:cNvGrpSpPr/>
          <p:nvPr/>
        </p:nvGrpSpPr>
        <p:grpSpPr>
          <a:xfrm>
            <a:off x="8711271" y="3884741"/>
            <a:ext cx="2242609" cy="553284"/>
            <a:chOff x="3409502" y="2723817"/>
            <a:chExt cx="2242609" cy="553284"/>
          </a:xfrm>
        </p:grpSpPr>
        <p:sp>
          <p:nvSpPr>
            <p:cNvPr id="24" name="矩形 23"/>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5" name="矩形 24"/>
            <p:cNvSpPr/>
            <p:nvPr/>
          </p:nvSpPr>
          <p:spPr>
            <a:xfrm>
              <a:off x="3409502" y="272381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增加更多有用的指标</a:t>
              </a:r>
            </a:p>
          </p:txBody>
        </p:sp>
      </p:grpSp>
      <p:grpSp>
        <p:nvGrpSpPr>
          <p:cNvPr id="3" name="组合 2"/>
          <p:cNvGrpSpPr/>
          <p:nvPr/>
        </p:nvGrpSpPr>
        <p:grpSpPr>
          <a:xfrm>
            <a:off x="2162838" y="2190950"/>
            <a:ext cx="1167988" cy="1513759"/>
            <a:chOff x="1562763" y="2190950"/>
            <a:chExt cx="1167988" cy="1513759"/>
          </a:xfrm>
        </p:grpSpPr>
        <p:sp>
          <p:nvSpPr>
            <p:cNvPr id="15" name="MH_Other_6"/>
            <p:cNvSpPr>
              <a:spLocks noEditPoints="1"/>
            </p:cNvSpPr>
            <p:nvPr>
              <p:custDataLst>
                <p:tags r:id="rId3"/>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309880" cy="460375"/>
            </a:xfrm>
            <a:prstGeom prst="rect">
              <a:avLst/>
            </a:prstGeom>
            <a:noFill/>
          </p:spPr>
          <p:txBody>
            <a:bodyPr wrap="none" rtlCol="0">
              <a:spAutoFit/>
            </a:bodyPr>
            <a:lstStyle/>
            <a:p>
              <a:endParaRPr lang="zh-CN" altLang="en-US" sz="2400" b="1" dirty="0">
                <a:solidFill>
                  <a:schemeClr val="accent1"/>
                </a:solidFill>
              </a:endParaRPr>
            </a:p>
          </p:txBody>
        </p:sp>
      </p:grpSp>
      <p:grpSp>
        <p:nvGrpSpPr>
          <p:cNvPr id="4" name="组合 3"/>
          <p:cNvGrpSpPr/>
          <p:nvPr/>
        </p:nvGrpSpPr>
        <p:grpSpPr>
          <a:xfrm>
            <a:off x="5706086" y="2190950"/>
            <a:ext cx="1167988" cy="1513759"/>
            <a:chOff x="5106011" y="2190950"/>
            <a:chExt cx="1167988" cy="1513759"/>
          </a:xfrm>
        </p:grpSpPr>
        <p:sp>
          <p:nvSpPr>
            <p:cNvPr id="16" name="MH_Other_6"/>
            <p:cNvSpPr>
              <a:spLocks noEditPoints="1"/>
            </p:cNvSpPr>
            <p:nvPr>
              <p:custDataLst>
                <p:tags r:id="rId2"/>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309880" cy="460375"/>
            </a:xfrm>
            <a:prstGeom prst="rect">
              <a:avLst/>
            </a:prstGeom>
            <a:noFill/>
          </p:spPr>
          <p:txBody>
            <a:bodyPr wrap="none" rtlCol="0">
              <a:spAutoFit/>
            </a:bodyPr>
            <a:lstStyle/>
            <a:p>
              <a:endParaRPr lang="zh-CN" altLang="en-US" sz="2400" b="1" dirty="0">
                <a:solidFill>
                  <a:schemeClr val="accent2"/>
                </a:solidFill>
              </a:endParaRPr>
            </a:p>
          </p:txBody>
        </p:sp>
      </p:grpSp>
      <p:grpSp>
        <p:nvGrpSpPr>
          <p:cNvPr id="5" name="组合 4"/>
          <p:cNvGrpSpPr/>
          <p:nvPr/>
        </p:nvGrpSpPr>
        <p:grpSpPr>
          <a:xfrm>
            <a:off x="9249333" y="2190948"/>
            <a:ext cx="1167988" cy="1513761"/>
            <a:chOff x="8649258" y="2190948"/>
            <a:chExt cx="1167988" cy="1513761"/>
          </a:xfrm>
        </p:grpSpPr>
        <p:sp>
          <p:nvSpPr>
            <p:cNvPr id="17" name="MH_Other_6"/>
            <p:cNvSpPr>
              <a:spLocks noEditPoints="1"/>
            </p:cNvSpPr>
            <p:nvPr>
              <p:custDataLst>
                <p:tags r:id="rId1"/>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309880" cy="460375"/>
            </a:xfrm>
            <a:prstGeom prst="rect">
              <a:avLst/>
            </a:prstGeom>
            <a:noFill/>
          </p:spPr>
          <p:txBody>
            <a:bodyPr wrap="none" rtlCol="0">
              <a:spAutoFit/>
            </a:bodyPr>
            <a:lstStyle/>
            <a:p>
              <a:endParaRPr lang="zh-CN" altLang="en-US" sz="2400" b="1" dirty="0">
                <a:solidFill>
                  <a:schemeClr val="accent3"/>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652694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dirty="0">
                <a:solidFill>
                  <a:srgbClr val="404F64"/>
                </a:solidFill>
                <a:latin typeface="幼圆" panose="02010509060101010101" pitchFamily="49" charset="-122"/>
                <a:ea typeface="幼圆" panose="02010509060101010101" pitchFamily="49" charset="-122"/>
              </a:rPr>
              <a:t>感</a:t>
            </a: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谢观看恳请指导</a:t>
            </a: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4"/>
            <a:stretch>
              <a:fillRect/>
            </a:stretch>
          </a:blipFill>
          <a:ln>
            <a:noFill/>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9"/>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10"/>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11"/>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charset="-122"/>
                </a:rPr>
                <a:t>01</a:t>
              </a:r>
              <a:endParaRPr lang="zh-CN" altLang="en-US" sz="2400" dirty="0">
                <a:solidFill>
                  <a:schemeClr val="accent6"/>
                </a:solidFill>
                <a:ea typeface="微软雅黑" panose="020B050302020402020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02</a:t>
              </a:r>
              <a:endParaRPr lang="zh-CN" altLang="en-US" sz="2400" dirty="0">
                <a:solidFill>
                  <a:schemeClr val="accent6"/>
                </a:solidFill>
                <a:ea typeface="微软雅黑" panose="020B050302020402020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03</a:t>
              </a:r>
              <a:endParaRPr lang="zh-CN" altLang="en-US" sz="2400" dirty="0">
                <a:solidFill>
                  <a:schemeClr val="accent6"/>
                </a:solidFill>
                <a:ea typeface="微软雅黑" panose="020B050302020402020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04</a:t>
              </a:r>
              <a:endParaRPr lang="zh-CN" altLang="en-US" sz="2400" dirty="0">
                <a:solidFill>
                  <a:schemeClr val="accent6"/>
                </a:solidFill>
                <a:ea typeface="微软雅黑" panose="020B050302020402020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12"/>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业务实现</a:t>
            </a:r>
          </a:p>
        </p:txBody>
      </p:sp>
      <p:grpSp>
        <p:nvGrpSpPr>
          <p:cNvPr id="21" name="组合 20"/>
          <p:cNvGrpSpPr/>
          <p:nvPr/>
        </p:nvGrpSpPr>
        <p:grpSpPr>
          <a:xfrm>
            <a:off x="8112841" y="1979644"/>
            <a:ext cx="3327637" cy="960319"/>
            <a:chOff x="2012849" y="1986390"/>
            <a:chExt cx="3327637" cy="960319"/>
          </a:xfrm>
        </p:grpSpPr>
        <p:sp>
          <p:nvSpPr>
            <p:cNvPr id="22" name="矩形 21"/>
            <p:cNvSpPr/>
            <p:nvPr/>
          </p:nvSpPr>
          <p:spPr>
            <a:xfrm>
              <a:off x="2012850" y="2339014"/>
              <a:ext cx="3327636"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通过计算得出最近比较热门的音乐</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作为热门音乐进行推荐</a:t>
              </a:r>
            </a:p>
          </p:txBody>
        </p:sp>
        <p:sp>
          <p:nvSpPr>
            <p:cNvPr id="23" name="矩形 22"/>
            <p:cNvSpPr/>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热门推荐</a:t>
              </a:r>
            </a:p>
          </p:txBody>
        </p:sp>
      </p:grpSp>
      <p:grpSp>
        <p:nvGrpSpPr>
          <p:cNvPr id="27" name="组合 26"/>
          <p:cNvGrpSpPr/>
          <p:nvPr/>
        </p:nvGrpSpPr>
        <p:grpSpPr>
          <a:xfrm>
            <a:off x="1495424" y="2055698"/>
            <a:ext cx="3499167" cy="945555"/>
            <a:chOff x="2822578" y="1968553"/>
            <a:chExt cx="3499167" cy="945555"/>
          </a:xfrm>
        </p:grpSpPr>
        <p:sp>
          <p:nvSpPr>
            <p:cNvPr id="28" name="矩形 27"/>
            <p:cNvSpPr/>
            <p:nvPr>
              <p:custDataLst>
                <p:tags r:id="rId5"/>
              </p:custDataLst>
            </p:nvPr>
          </p:nvSpPr>
          <p:spPr>
            <a:xfrm>
              <a:off x="2822578" y="2339014"/>
              <a:ext cx="2517907" cy="575094"/>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协同过滤 </a:t>
              </a:r>
              <a:r>
                <a:rPr lang="en-US" altLang="zh-CN" sz="1400" dirty="0">
                  <a:solidFill>
                    <a:schemeClr val="accent5"/>
                  </a:solidFill>
                  <a:latin typeface="幼圆" panose="02010509060101010101" pitchFamily="49" charset="-122"/>
                  <a:ea typeface="幼圆" panose="02010509060101010101" pitchFamily="49" charset="-122"/>
                </a:rPr>
                <a:t>SVD</a:t>
              </a:r>
              <a:r>
                <a:rPr lang="zh-CN" altLang="en-US" sz="1400" dirty="0">
                  <a:solidFill>
                    <a:schemeClr val="accent5"/>
                  </a:solidFill>
                  <a:latin typeface="幼圆" panose="02010509060101010101" pitchFamily="49" charset="-122"/>
                  <a:ea typeface="幼圆" panose="02010509060101010101" pitchFamily="49" charset="-122"/>
                </a:rPr>
                <a:t>矩阵分解 </a:t>
              </a:r>
              <a:r>
                <a:rPr lang="en-US" altLang="zh-CN" sz="1400" dirty="0">
                  <a:solidFill>
                    <a:schemeClr val="accent5"/>
                  </a:solidFill>
                  <a:latin typeface="幼圆" panose="02010509060101010101" pitchFamily="49" charset="-122"/>
                  <a:ea typeface="幼圆" panose="02010509060101010101" pitchFamily="49" charset="-122"/>
                </a:rPr>
                <a:t>ALS</a:t>
              </a:r>
              <a:r>
                <a:rPr lang="zh-CN" altLang="en-US" sz="1400" dirty="0">
                  <a:solidFill>
                    <a:schemeClr val="accent5"/>
                  </a:solidFill>
                  <a:latin typeface="幼圆" panose="02010509060101010101" pitchFamily="49" charset="-122"/>
                  <a:ea typeface="幼圆" panose="02010509060101010101" pitchFamily="49" charset="-122"/>
                </a:rPr>
                <a:t>推荐算法 标签推荐</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29" name="矩形 28"/>
            <p:cNvSpPr/>
            <p:nvPr>
              <p:custDataLst>
                <p:tags r:id="rId6"/>
              </p:custDataLst>
            </p:nvPr>
          </p:nvSpPr>
          <p:spPr>
            <a:xfrm>
              <a:off x="4079771" y="1968553"/>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个性推荐</a:t>
              </a:r>
            </a:p>
          </p:txBody>
        </p:sp>
      </p:grpSp>
      <p:grpSp>
        <p:nvGrpSpPr>
          <p:cNvPr id="30" name="组合 29"/>
          <p:cNvGrpSpPr/>
          <p:nvPr/>
        </p:nvGrpSpPr>
        <p:grpSpPr>
          <a:xfrm>
            <a:off x="8178695" y="4029642"/>
            <a:ext cx="3327637" cy="1218764"/>
            <a:chOff x="2012849" y="1986390"/>
            <a:chExt cx="3327637" cy="1218764"/>
          </a:xfrm>
        </p:grpSpPr>
        <p:sp>
          <p:nvSpPr>
            <p:cNvPr id="31" name="矩形 30"/>
            <p:cNvSpPr/>
            <p:nvPr>
              <p:custDataLst>
                <p:tags r:id="rId3"/>
              </p:custDataLst>
            </p:nvPr>
          </p:nvSpPr>
          <p:spPr>
            <a:xfrm>
              <a:off x="2012850" y="2339014"/>
              <a:ext cx="3327636" cy="86614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音乐浏览</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模拟点赞，播放，收藏等操作</a:t>
              </a: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音乐搜索</a:t>
              </a:r>
            </a:p>
          </p:txBody>
        </p:sp>
        <p:sp>
          <p:nvSpPr>
            <p:cNvPr id="32" name="矩形 31"/>
            <p:cNvSpPr/>
            <p:nvPr>
              <p:custDataLst>
                <p:tags r:id="rId4"/>
              </p:custDataLst>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前端交互</a:t>
              </a:r>
            </a:p>
          </p:txBody>
        </p:sp>
      </p:grpSp>
      <p:grpSp>
        <p:nvGrpSpPr>
          <p:cNvPr id="33" name="组合 32"/>
          <p:cNvGrpSpPr/>
          <p:nvPr/>
        </p:nvGrpSpPr>
        <p:grpSpPr>
          <a:xfrm>
            <a:off x="1495426" y="4093000"/>
            <a:ext cx="3331308" cy="1247788"/>
            <a:chOff x="4043445" y="1951323"/>
            <a:chExt cx="1856838" cy="1247788"/>
          </a:xfrm>
        </p:grpSpPr>
        <p:sp>
          <p:nvSpPr>
            <p:cNvPr id="34" name="矩形 33"/>
            <p:cNvSpPr/>
            <p:nvPr>
              <p:custDataLst>
                <p:tags r:id="rId1"/>
              </p:custDataLst>
            </p:nvPr>
          </p:nvSpPr>
          <p:spPr>
            <a:xfrm>
              <a:off x="4043445" y="2365485"/>
              <a:ext cx="1401493" cy="833626"/>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用户管理 文件管理</a:t>
              </a:r>
              <a:endParaRPr lang="en-US" altLang="zh-CN"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专辑管理 音乐管理 歌手管理</a:t>
              </a:r>
              <a:endParaRPr lang="en-US" altLang="zh-CN"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可视化展示</a:t>
              </a:r>
            </a:p>
          </p:txBody>
        </p:sp>
        <p:sp>
          <p:nvSpPr>
            <p:cNvPr id="35" name="矩形 34"/>
            <p:cNvSpPr/>
            <p:nvPr>
              <p:custDataLst>
                <p:tags r:id="rId2"/>
              </p:custDataLst>
            </p:nvPr>
          </p:nvSpPr>
          <p:spPr>
            <a:xfrm>
              <a:off x="4681926" y="1951323"/>
              <a:ext cx="1218357" cy="380553"/>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后台管理</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思想气泡: 云 33"/>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5" name="文本框 34"/>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系统架构</a:t>
            </a:r>
          </a:p>
        </p:txBody>
      </p:sp>
      <p:pic>
        <p:nvPicPr>
          <p:cNvPr id="16" name="图片 15"/>
          <p:cNvPicPr>
            <a:picLocks noChangeAspect="1"/>
          </p:cNvPicPr>
          <p:nvPr>
            <p:custDataLst>
              <p:tags r:id="rId1"/>
            </p:custDataLst>
          </p:nvPr>
        </p:nvPicPr>
        <p:blipFill>
          <a:blip r:embed="rId5"/>
          <a:stretch>
            <a:fillRect/>
          </a:stretch>
        </p:blipFill>
        <p:spPr>
          <a:xfrm>
            <a:off x="1214120" y="1320800"/>
            <a:ext cx="9763125" cy="532574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技术介绍</a:t>
            </a:r>
          </a:p>
        </p:txBody>
      </p:sp>
      <p:sp>
        <p:nvSpPr>
          <p:cNvPr id="15" name="矩形 14"/>
          <p:cNvSpPr/>
          <p:nvPr/>
        </p:nvSpPr>
        <p:spPr>
          <a:xfrm>
            <a:off x="2287905" y="1158240"/>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Scrapy</a:t>
            </a:r>
          </a:p>
        </p:txBody>
      </p:sp>
      <p:sp>
        <p:nvSpPr>
          <p:cNvPr id="18" name="矩形 17"/>
          <p:cNvSpPr/>
          <p:nvPr/>
        </p:nvSpPr>
        <p:spPr>
          <a:xfrm>
            <a:off x="7413625" y="1143000"/>
            <a:ext cx="2242185" cy="755650"/>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sym typeface="+mn-ea"/>
              </a:rPr>
              <a:t>FlinkCDC</a:t>
            </a:r>
            <a:endParaRPr lang="en-US" altLang="zh-CN" dirty="0">
              <a:solidFill>
                <a:schemeClr val="accent5"/>
              </a:solidFill>
              <a:latin typeface="幼圆" panose="02010509060101010101" pitchFamily="49" charset="-122"/>
              <a:ea typeface="幼圆" panose="02010509060101010101" pitchFamily="49" charset="-122"/>
            </a:endParaRPr>
          </a:p>
          <a:p>
            <a:pPr algn="just">
              <a:lnSpc>
                <a:spcPct val="120000"/>
              </a:lnSpc>
            </a:pPr>
            <a:endParaRPr lang="en-US" altLang="zh-CN" dirty="0">
              <a:solidFill>
                <a:schemeClr val="accent5"/>
              </a:solidFill>
              <a:latin typeface="幼圆" panose="02010509060101010101" pitchFamily="49" charset="-122"/>
              <a:ea typeface="幼圆" panose="02010509060101010101" pitchFamily="49" charset="-122"/>
            </a:endParaRPr>
          </a:p>
        </p:txBody>
      </p:sp>
      <p:sp>
        <p:nvSpPr>
          <p:cNvPr id="21" name="矩形 20"/>
          <p:cNvSpPr/>
          <p:nvPr/>
        </p:nvSpPr>
        <p:spPr>
          <a:xfrm>
            <a:off x="2287905" y="3077845"/>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SparkStreaming</a:t>
            </a:r>
          </a:p>
        </p:txBody>
      </p:sp>
      <p:sp>
        <p:nvSpPr>
          <p:cNvPr id="24" name="矩形 23"/>
          <p:cNvSpPr/>
          <p:nvPr/>
        </p:nvSpPr>
        <p:spPr>
          <a:xfrm>
            <a:off x="7413625" y="3143250"/>
            <a:ext cx="2242185"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协同过滤推荐</a:t>
            </a:r>
          </a:p>
        </p:txBody>
      </p:sp>
      <p:grpSp>
        <p:nvGrpSpPr>
          <p:cNvPr id="8" name="组合 7"/>
          <p:cNvGrpSpPr/>
          <p:nvPr/>
        </p:nvGrpSpPr>
        <p:grpSpPr>
          <a:xfrm>
            <a:off x="1386814" y="1427683"/>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4"/>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81476" y="14276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5"/>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60430" y="3122498"/>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6"/>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98621" y="3087573"/>
            <a:ext cx="711200" cy="645344"/>
            <a:chOff x="6598621" y="3345383"/>
            <a:chExt cx="711200" cy="645344"/>
          </a:xfrm>
        </p:grpSpPr>
        <p:sp>
          <p:nvSpPr>
            <p:cNvPr id="5" name="favourites-mark_73501"/>
            <p:cNvSpPr>
              <a:spLocks noChangeAspect="1"/>
            </p:cNvSpPr>
            <p:nvPr/>
          </p:nvSpPr>
          <p:spPr bwMode="auto">
            <a:xfrm>
              <a:off x="6598740" y="3345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7"/>
              <a:stretch>
                <a:fillRect/>
              </a:stretch>
            </a:blipFill>
            <a:ln>
              <a:noFill/>
            </a:ln>
          </p:spPr>
        </p:sp>
        <p:sp>
          <p:nvSpPr>
            <p:cNvPr id="28" name="文本框 27"/>
            <p:cNvSpPr txBox="1"/>
            <p:nvPr/>
          </p:nvSpPr>
          <p:spPr>
            <a:xfrm>
              <a:off x="6598621" y="3476165"/>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grpSp>
        <p:nvGrpSpPr>
          <p:cNvPr id="33" name="组合 32"/>
          <p:cNvGrpSpPr/>
          <p:nvPr/>
        </p:nvGrpSpPr>
        <p:grpSpPr>
          <a:xfrm>
            <a:off x="1370031" y="4727143"/>
            <a:ext cx="711200" cy="645344"/>
            <a:chOff x="6564331" y="2202383"/>
            <a:chExt cx="711200" cy="645344"/>
          </a:xfrm>
        </p:grpSpPr>
        <p:sp>
          <p:nvSpPr>
            <p:cNvPr id="34" name="favourites-mark_73501"/>
            <p:cNvSpPr>
              <a:spLocks noChangeAspect="1"/>
            </p:cNvSpPr>
            <p:nvPr>
              <p:custDataLst>
                <p:tags r:id="rId10"/>
              </p:custDataLst>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5"/>
              <a:stretch>
                <a:fillRect/>
              </a:stretch>
            </a:blipFill>
            <a:ln>
              <a:noFill/>
            </a:ln>
          </p:spPr>
        </p:sp>
        <p:sp>
          <p:nvSpPr>
            <p:cNvPr id="35" name="文本框 34"/>
            <p:cNvSpPr txBox="1"/>
            <p:nvPr>
              <p:custDataLst>
                <p:tags r:id="rId11"/>
              </p:custDataLst>
            </p:nvPr>
          </p:nvSpPr>
          <p:spPr>
            <a:xfrm>
              <a:off x="6564331" y="2341667"/>
              <a:ext cx="711200" cy="398780"/>
            </a:xfrm>
            <a:prstGeom prst="rect">
              <a:avLst/>
            </a:prstGeom>
            <a:noFill/>
          </p:spPr>
          <p:txBody>
            <a:bodyPr wrap="square" rtlCol="0">
              <a:spAutoFit/>
            </a:bodyPr>
            <a:lstStyle/>
            <a:p>
              <a:pPr algn="ctr"/>
              <a:r>
                <a:rPr lang="en-US" altLang="zh-CN" sz="2000" dirty="0">
                  <a:solidFill>
                    <a:schemeClr val="bg1"/>
                  </a:solidFill>
                </a:rPr>
                <a:t>05</a:t>
              </a:r>
              <a:endParaRPr lang="zh-CN" altLang="en-US" sz="2000" dirty="0">
                <a:solidFill>
                  <a:schemeClr val="bg1"/>
                </a:solidFill>
              </a:endParaRPr>
            </a:p>
          </p:txBody>
        </p:sp>
      </p:grpSp>
      <p:grpSp>
        <p:nvGrpSpPr>
          <p:cNvPr id="36" name="组合 35"/>
          <p:cNvGrpSpPr/>
          <p:nvPr/>
        </p:nvGrpSpPr>
        <p:grpSpPr>
          <a:xfrm>
            <a:off x="6609340" y="4672533"/>
            <a:ext cx="711200" cy="645344"/>
            <a:chOff x="1346460" y="2202383"/>
            <a:chExt cx="711200" cy="645344"/>
          </a:xfrm>
        </p:grpSpPr>
        <p:sp>
          <p:nvSpPr>
            <p:cNvPr id="37" name="favourites-mark_73501"/>
            <p:cNvSpPr>
              <a:spLocks noChangeAspect="1"/>
            </p:cNvSpPr>
            <p:nvPr>
              <p:custDataLst>
                <p:tags r:id="rId8"/>
              </p:custDataLst>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4"/>
              <a:stretch>
                <a:fillRect/>
              </a:stretch>
            </a:blipFill>
            <a:ln>
              <a:noFill/>
            </a:ln>
          </p:spPr>
        </p:sp>
        <p:sp>
          <p:nvSpPr>
            <p:cNvPr id="38" name="文本框 37"/>
            <p:cNvSpPr txBox="1"/>
            <p:nvPr>
              <p:custDataLst>
                <p:tags r:id="rId9"/>
              </p:custDataLst>
            </p:nvPr>
          </p:nvSpPr>
          <p:spPr>
            <a:xfrm>
              <a:off x="1346460" y="2341667"/>
              <a:ext cx="711200" cy="398780"/>
            </a:xfrm>
            <a:prstGeom prst="rect">
              <a:avLst/>
            </a:prstGeom>
            <a:noFill/>
          </p:spPr>
          <p:txBody>
            <a:bodyPr wrap="square" rtlCol="0">
              <a:spAutoFit/>
            </a:bodyPr>
            <a:lstStyle/>
            <a:p>
              <a:pPr algn="ctr"/>
              <a:r>
                <a:rPr lang="en-US" altLang="zh-CN" sz="2000" dirty="0">
                  <a:solidFill>
                    <a:schemeClr val="bg1"/>
                  </a:solidFill>
                </a:rPr>
                <a:t>06</a:t>
              </a:r>
              <a:endParaRPr lang="zh-CN" altLang="en-US" sz="2000" dirty="0">
                <a:solidFill>
                  <a:schemeClr val="bg1"/>
                </a:solidFill>
              </a:endParaRPr>
            </a:p>
          </p:txBody>
        </p:sp>
      </p:grpSp>
      <p:sp>
        <p:nvSpPr>
          <p:cNvPr id="45" name="矩形 44"/>
          <p:cNvSpPr/>
          <p:nvPr>
            <p:custDataLst>
              <p:tags r:id="rId1"/>
            </p:custDataLst>
          </p:nvPr>
        </p:nvSpPr>
        <p:spPr>
          <a:xfrm>
            <a:off x="7413625" y="4364990"/>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Vue</a:t>
            </a:r>
          </a:p>
        </p:txBody>
      </p:sp>
      <p:sp>
        <p:nvSpPr>
          <p:cNvPr id="46" name="文本框 45"/>
          <p:cNvSpPr txBox="1"/>
          <p:nvPr/>
        </p:nvSpPr>
        <p:spPr>
          <a:xfrm>
            <a:off x="2287905" y="4364990"/>
            <a:ext cx="1401445" cy="368300"/>
          </a:xfrm>
          <a:prstGeom prst="rect">
            <a:avLst/>
          </a:prstGeom>
          <a:noFill/>
        </p:spPr>
        <p:txBody>
          <a:bodyPr wrap="square" rtlCol="0" anchor="t">
            <a:spAutoFit/>
          </a:bodyPr>
          <a:lstStyle/>
          <a:p>
            <a:r>
              <a:rPr lang="en-US" altLang="zh-CN" dirty="0">
                <a:solidFill>
                  <a:schemeClr val="accent5"/>
                </a:solidFill>
                <a:latin typeface="幼圆" panose="02010509060101010101" pitchFamily="49" charset="-122"/>
                <a:ea typeface="幼圆" panose="02010509060101010101" pitchFamily="49" charset="-122"/>
                <a:sym typeface="+mn-ea"/>
              </a:rPr>
              <a:t>SpringBoot</a:t>
            </a:r>
          </a:p>
        </p:txBody>
      </p:sp>
      <p:sp>
        <p:nvSpPr>
          <p:cNvPr id="48" name="矩形 47"/>
          <p:cNvSpPr/>
          <p:nvPr>
            <p:custDataLst>
              <p:tags r:id="rId2"/>
            </p:custDataLst>
          </p:nvPr>
        </p:nvSpPr>
        <p:spPr>
          <a:xfrm>
            <a:off x="7413521" y="4811854"/>
            <a:ext cx="3327636" cy="86614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Vue是一个功能强大、灵活易用的前端框架，它的设计理念注重简洁性和可扩展性。</a:t>
            </a:r>
          </a:p>
        </p:txBody>
      </p:sp>
      <p:sp>
        <p:nvSpPr>
          <p:cNvPr id="49" name="矩形 48"/>
          <p:cNvSpPr/>
          <p:nvPr>
            <p:custDataLst>
              <p:tags r:id="rId3"/>
            </p:custDataLst>
          </p:nvPr>
        </p:nvSpPr>
        <p:spPr>
          <a:xfrm>
            <a:off x="7413521" y="1567004"/>
            <a:ext cx="3327636" cy="13830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是Apache Flink社区开发的一个基于Change Data Capture（CDC）技术的组件用于实时捕获数据库中的数据变化，并将变化记录转换为数据流进行实时处理。</a:t>
            </a:r>
          </a:p>
        </p:txBody>
      </p:sp>
      <p:sp>
        <p:nvSpPr>
          <p:cNvPr id="50" name="矩形 49"/>
          <p:cNvSpPr/>
          <p:nvPr>
            <p:custDataLst>
              <p:tags r:id="rId4"/>
            </p:custDataLst>
          </p:nvPr>
        </p:nvSpPr>
        <p:spPr>
          <a:xfrm>
            <a:off x="2287801" y="3449144"/>
            <a:ext cx="3327636"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 Apache Spark 的一个组件，用于实时流数据的处理和分析</a:t>
            </a:r>
          </a:p>
        </p:txBody>
      </p:sp>
      <p:sp>
        <p:nvSpPr>
          <p:cNvPr id="51" name="矩形 50"/>
          <p:cNvSpPr/>
          <p:nvPr>
            <p:custDataLst>
              <p:tags r:id="rId5"/>
            </p:custDataLst>
          </p:nvPr>
        </p:nvSpPr>
        <p:spPr>
          <a:xfrm>
            <a:off x="7413521" y="3510739"/>
            <a:ext cx="3327636"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用于根据用户的历史行为和与其他用户的相似性来预测用户的兴趣并进行推荐</a:t>
            </a:r>
          </a:p>
        </p:txBody>
      </p:sp>
      <p:sp>
        <p:nvSpPr>
          <p:cNvPr id="52" name="矩形 51"/>
          <p:cNvSpPr/>
          <p:nvPr>
            <p:custDataLst>
              <p:tags r:id="rId6"/>
            </p:custDataLst>
          </p:nvPr>
        </p:nvSpPr>
        <p:spPr>
          <a:xfrm>
            <a:off x="2287801" y="4811854"/>
            <a:ext cx="3327636" cy="112458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是一个基于 Spring 框架的快速开发应用程序的框架，它提供了一种简单、轻量级、易于使用的方式来创建基于 Spring 的应用程序</a:t>
            </a:r>
          </a:p>
        </p:txBody>
      </p:sp>
      <p:sp>
        <p:nvSpPr>
          <p:cNvPr id="53" name="矩形 52"/>
          <p:cNvSpPr/>
          <p:nvPr>
            <p:custDataLst>
              <p:tags r:id="rId7"/>
            </p:custDataLst>
          </p:nvPr>
        </p:nvSpPr>
        <p:spPr>
          <a:xfrm>
            <a:off x="2287801" y="1452069"/>
            <a:ext cx="3327636" cy="13830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Scrapy是一个用Python编写的开源网络爬虫框架，用于抓取网站数据。它提供了一个简单且灵活的方式来定义爬取规则，并可自动处理请求、响应和数据解析等任务。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思想气泡: 云 2"/>
          <p:cNvSpPr/>
          <p:nvPr/>
        </p:nvSpPr>
        <p:spPr>
          <a:xfrm>
            <a:off x="3574015" y="242080"/>
            <a:ext cx="1022382" cy="753190"/>
          </a:xfrm>
          <a:prstGeom prst="cloudCallout">
            <a:avLst>
              <a:gd name="adj1" fmla="val -41183"/>
              <a:gd name="adj2" fmla="val 64014"/>
            </a:avLst>
          </a:prstGeom>
          <a:blipFill>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推荐流程</a:t>
            </a:r>
          </a:p>
        </p:txBody>
      </p:sp>
      <p:sp>
        <p:nvSpPr>
          <p:cNvPr id="5123" name="圆角矩形 106"/>
          <p:cNvSpPr>
            <a:spLocks noChangeAspect="1"/>
          </p:cNvSpPr>
          <p:nvPr>
            <p:custDataLst>
              <p:tags r:id="rId1"/>
            </p:custDataLst>
          </p:nvPr>
        </p:nvSpPr>
        <p:spPr>
          <a:xfrm>
            <a:off x="989012" y="1391775"/>
            <a:ext cx="10252075" cy="5224145"/>
          </a:xfrm>
          <a:prstGeom prst="roundRect">
            <a:avLst>
              <a:gd name="adj" fmla="val 16667"/>
            </a:avLst>
          </a:prstGeom>
        </p:spPr>
        <p:style>
          <a:lnRef idx="0">
            <a:srgbClr val="FFFFFF"/>
          </a:lnRef>
          <a:fillRef idx="2">
            <a:schemeClr val="accent1"/>
          </a:fillRef>
          <a:effectRef idx="0">
            <a:srgbClr val="FFFFFF"/>
          </a:effectRef>
          <a:fontRef idx="minor">
            <a:schemeClr val="lt1"/>
          </a:fontRef>
        </p:style>
        <p:txBody>
          <a:bodyPr anchor="ctr"/>
          <a:lstStyle/>
          <a:p>
            <a:pPr eaLnBrk="1" hangingPunct="1"/>
            <a:endParaRPr lang="zh-CN" altLang="zh-CN" sz="2800" dirty="0">
              <a:solidFill>
                <a:schemeClr val="bg1"/>
              </a:solidFill>
              <a:latin typeface="方正细等线简体" pitchFamily="1" charset="-122"/>
              <a:ea typeface="方正细等线简体" pitchFamily="1" charset="-122"/>
              <a:sym typeface="方正细等线简体" pitchFamily="1" charset="-122"/>
            </a:endParaRPr>
          </a:p>
        </p:txBody>
      </p:sp>
      <p:pic>
        <p:nvPicPr>
          <p:cNvPr id="8" name="图片 7" descr="示意"/>
          <p:cNvPicPr>
            <a:picLocks noChangeAspect="1"/>
          </p:cNvPicPr>
          <p:nvPr>
            <p:custDataLst>
              <p:tags r:id="rId2"/>
            </p:custDataLst>
          </p:nvPr>
        </p:nvPicPr>
        <p:blipFill>
          <a:blip r:embed="rId24"/>
          <a:stretch>
            <a:fillRect/>
          </a:stretch>
        </p:blipFill>
        <p:spPr>
          <a:xfrm>
            <a:off x="1081722" y="1681970"/>
            <a:ext cx="1646555" cy="717550"/>
          </a:xfrm>
          <a:prstGeom prst="rect">
            <a:avLst/>
          </a:prstGeom>
        </p:spPr>
      </p:pic>
      <p:pic>
        <p:nvPicPr>
          <p:cNvPr id="9" name="图片 8" descr="web服务器"/>
          <p:cNvPicPr>
            <a:picLocks noChangeAspect="1"/>
          </p:cNvPicPr>
          <p:nvPr>
            <p:custDataLst>
              <p:tags r:id="rId3"/>
            </p:custDataLst>
          </p:nvPr>
        </p:nvPicPr>
        <p:blipFill>
          <a:blip r:embed="rId25"/>
          <a:stretch>
            <a:fillRect/>
          </a:stretch>
        </p:blipFill>
        <p:spPr>
          <a:xfrm>
            <a:off x="1457642" y="2537315"/>
            <a:ext cx="543560" cy="2900045"/>
          </a:xfrm>
          <a:prstGeom prst="rect">
            <a:avLst/>
          </a:prstGeom>
        </p:spPr>
      </p:pic>
      <p:pic>
        <p:nvPicPr>
          <p:cNvPr id="22" name="图片 21" descr="8"/>
          <p:cNvPicPr>
            <a:picLocks noChangeAspect="1"/>
          </p:cNvPicPr>
          <p:nvPr>
            <p:custDataLst>
              <p:tags r:id="rId4"/>
            </p:custDataLst>
          </p:nvPr>
        </p:nvPicPr>
        <p:blipFill>
          <a:blip r:embed="rId26"/>
          <a:stretch>
            <a:fillRect/>
          </a:stretch>
        </p:blipFill>
        <p:spPr>
          <a:xfrm>
            <a:off x="2735262" y="2961495"/>
            <a:ext cx="932180" cy="458470"/>
          </a:xfrm>
          <a:prstGeom prst="rect">
            <a:avLst/>
          </a:prstGeom>
        </p:spPr>
      </p:pic>
      <p:grpSp>
        <p:nvGrpSpPr>
          <p:cNvPr id="10" name="组合 9"/>
          <p:cNvGrpSpPr/>
          <p:nvPr/>
        </p:nvGrpSpPr>
        <p:grpSpPr>
          <a:xfrm>
            <a:off x="2166302" y="2927840"/>
            <a:ext cx="561340" cy="2540635"/>
            <a:chOff x="2406" y="4885"/>
            <a:chExt cx="884" cy="4001"/>
          </a:xfrm>
        </p:grpSpPr>
        <p:pic>
          <p:nvPicPr>
            <p:cNvPr id="11" name="图片 10" descr="2"/>
            <p:cNvPicPr>
              <a:picLocks noChangeAspect="1"/>
            </p:cNvPicPr>
            <p:nvPr>
              <p:custDataLst>
                <p:tags r:id="rId19"/>
              </p:custDataLst>
            </p:nvPr>
          </p:nvPicPr>
          <p:blipFill>
            <a:blip r:embed="rId27"/>
            <a:stretch>
              <a:fillRect/>
            </a:stretch>
          </p:blipFill>
          <p:spPr>
            <a:xfrm>
              <a:off x="2406" y="4885"/>
              <a:ext cx="885" cy="1870"/>
            </a:xfrm>
            <a:prstGeom prst="rect">
              <a:avLst/>
            </a:prstGeom>
          </p:spPr>
        </p:pic>
        <p:pic>
          <p:nvPicPr>
            <p:cNvPr id="12" name="图片 11" descr="2"/>
            <p:cNvPicPr>
              <a:picLocks noChangeAspect="1"/>
            </p:cNvPicPr>
            <p:nvPr>
              <p:custDataLst>
                <p:tags r:id="rId20"/>
              </p:custDataLst>
            </p:nvPr>
          </p:nvPicPr>
          <p:blipFill>
            <a:blip r:embed="rId27"/>
            <a:stretch>
              <a:fillRect/>
            </a:stretch>
          </p:blipFill>
          <p:spPr>
            <a:xfrm>
              <a:off x="2406" y="7016"/>
              <a:ext cx="885" cy="1870"/>
            </a:xfrm>
            <a:prstGeom prst="rect">
              <a:avLst/>
            </a:prstGeom>
          </p:spPr>
        </p:pic>
      </p:grpSp>
      <p:pic>
        <p:nvPicPr>
          <p:cNvPr id="13" name="图片 12" descr="8"/>
          <p:cNvPicPr>
            <a:picLocks noChangeAspect="1"/>
          </p:cNvPicPr>
          <p:nvPr>
            <p:custDataLst>
              <p:tags r:id="rId5"/>
            </p:custDataLst>
          </p:nvPr>
        </p:nvPicPr>
        <p:blipFill>
          <a:blip r:embed="rId26"/>
          <a:stretch>
            <a:fillRect/>
          </a:stretch>
        </p:blipFill>
        <p:spPr>
          <a:xfrm>
            <a:off x="2728277" y="4281025"/>
            <a:ext cx="974090" cy="478790"/>
          </a:xfrm>
          <a:prstGeom prst="rect">
            <a:avLst/>
          </a:prstGeom>
        </p:spPr>
      </p:pic>
      <p:pic>
        <p:nvPicPr>
          <p:cNvPr id="16" name="图片 15" descr="44"/>
          <p:cNvPicPr>
            <a:picLocks noChangeAspect="1"/>
          </p:cNvPicPr>
          <p:nvPr>
            <p:custDataLst>
              <p:tags r:id="rId6"/>
            </p:custDataLst>
          </p:nvPr>
        </p:nvPicPr>
        <p:blipFill>
          <a:blip r:embed="rId28"/>
          <a:stretch>
            <a:fillRect/>
          </a:stretch>
        </p:blipFill>
        <p:spPr>
          <a:xfrm rot="3540000">
            <a:off x="3678237" y="3077700"/>
            <a:ext cx="1118870" cy="1063625"/>
          </a:xfrm>
          <a:prstGeom prst="rect">
            <a:avLst/>
          </a:prstGeom>
        </p:spPr>
      </p:pic>
      <p:pic>
        <p:nvPicPr>
          <p:cNvPr id="14" name="图片 13" descr="44"/>
          <p:cNvPicPr>
            <a:picLocks noChangeAspect="1"/>
          </p:cNvPicPr>
          <p:nvPr>
            <p:custDataLst>
              <p:tags r:id="rId7"/>
            </p:custDataLst>
          </p:nvPr>
        </p:nvPicPr>
        <p:blipFill>
          <a:blip r:embed="rId28"/>
          <a:stretch>
            <a:fillRect/>
          </a:stretch>
        </p:blipFill>
        <p:spPr>
          <a:xfrm rot="1320000">
            <a:off x="3792537" y="3933680"/>
            <a:ext cx="1057910" cy="1005840"/>
          </a:xfrm>
          <a:prstGeom prst="rect">
            <a:avLst/>
          </a:prstGeom>
        </p:spPr>
      </p:pic>
      <p:sp>
        <p:nvSpPr>
          <p:cNvPr id="15" name="文本框 14"/>
          <p:cNvSpPr txBox="1"/>
          <p:nvPr/>
        </p:nvSpPr>
        <p:spPr>
          <a:xfrm rot="1020000">
            <a:off x="3581717" y="3179300"/>
            <a:ext cx="1259205" cy="368300"/>
          </a:xfrm>
          <a:prstGeom prst="rect">
            <a:avLst/>
          </a:prstGeom>
          <a:noFill/>
        </p:spPr>
        <p:txBody>
          <a:bodyPr wrap="square" rtlCol="0">
            <a:spAutoFit/>
          </a:bodyPr>
          <a:lstStyle/>
          <a:p>
            <a:r>
              <a:rPr lang="en-US" altLang="zh-CN"/>
              <a:t>FlinkCDC</a:t>
            </a:r>
          </a:p>
        </p:txBody>
      </p:sp>
      <p:sp>
        <p:nvSpPr>
          <p:cNvPr id="17" name="文本框 16"/>
          <p:cNvSpPr txBox="1"/>
          <p:nvPr>
            <p:custDataLst>
              <p:tags r:id="rId8"/>
            </p:custDataLst>
          </p:nvPr>
        </p:nvSpPr>
        <p:spPr>
          <a:xfrm rot="20400000">
            <a:off x="3450272" y="4072745"/>
            <a:ext cx="1259205" cy="368300"/>
          </a:xfrm>
          <a:prstGeom prst="rect">
            <a:avLst/>
          </a:prstGeom>
          <a:noFill/>
        </p:spPr>
        <p:txBody>
          <a:bodyPr wrap="square" rtlCol="0">
            <a:spAutoFit/>
          </a:bodyPr>
          <a:lstStyle/>
          <a:p>
            <a:r>
              <a:rPr lang="en-US" altLang="zh-CN"/>
              <a:t>FlinkCDC</a:t>
            </a:r>
          </a:p>
        </p:txBody>
      </p:sp>
      <p:pic>
        <p:nvPicPr>
          <p:cNvPr id="18" name="图片 17" descr="kafka"/>
          <p:cNvPicPr>
            <a:picLocks noChangeAspect="1"/>
          </p:cNvPicPr>
          <p:nvPr>
            <p:custDataLst>
              <p:tags r:id="rId9"/>
            </p:custDataLst>
          </p:nvPr>
        </p:nvPicPr>
        <p:blipFill>
          <a:blip r:embed="rId29"/>
          <a:stretch>
            <a:fillRect/>
          </a:stretch>
        </p:blipFill>
        <p:spPr>
          <a:xfrm>
            <a:off x="4734242" y="3792710"/>
            <a:ext cx="1487805" cy="488315"/>
          </a:xfrm>
          <a:prstGeom prst="rect">
            <a:avLst/>
          </a:prstGeom>
        </p:spPr>
      </p:pic>
      <p:pic>
        <p:nvPicPr>
          <p:cNvPr id="20" name="图片 19" descr="spark"/>
          <p:cNvPicPr>
            <a:picLocks noChangeAspect="1"/>
          </p:cNvPicPr>
          <p:nvPr>
            <p:custDataLst>
              <p:tags r:id="rId10"/>
            </p:custDataLst>
          </p:nvPr>
        </p:nvPicPr>
        <p:blipFill>
          <a:blip r:embed="rId30"/>
          <a:stretch>
            <a:fillRect/>
          </a:stretch>
        </p:blipFill>
        <p:spPr>
          <a:xfrm>
            <a:off x="6108382" y="2156315"/>
            <a:ext cx="1633855" cy="986155"/>
          </a:xfrm>
          <a:prstGeom prst="rect">
            <a:avLst/>
          </a:prstGeom>
        </p:spPr>
      </p:pic>
      <p:pic>
        <p:nvPicPr>
          <p:cNvPr id="19" name="图片 18" descr="6"/>
          <p:cNvPicPr>
            <a:picLocks noChangeAspect="1"/>
          </p:cNvPicPr>
          <p:nvPr>
            <p:custDataLst>
              <p:tags r:id="rId11"/>
            </p:custDataLst>
          </p:nvPr>
        </p:nvPicPr>
        <p:blipFill>
          <a:blip r:embed="rId31"/>
          <a:srcRect r="2459"/>
          <a:stretch>
            <a:fillRect/>
          </a:stretch>
        </p:blipFill>
        <p:spPr>
          <a:xfrm rot="16200000">
            <a:off x="5936297" y="3268200"/>
            <a:ext cx="604520" cy="398145"/>
          </a:xfrm>
          <a:prstGeom prst="rect">
            <a:avLst/>
          </a:prstGeom>
        </p:spPr>
      </p:pic>
      <p:pic>
        <p:nvPicPr>
          <p:cNvPr id="21" name="图片 20" descr="R-C"/>
          <p:cNvPicPr>
            <a:picLocks noChangeAspect="1"/>
          </p:cNvPicPr>
          <p:nvPr/>
        </p:nvPicPr>
        <p:blipFill>
          <a:blip r:embed="rId32"/>
          <a:stretch>
            <a:fillRect/>
          </a:stretch>
        </p:blipFill>
        <p:spPr>
          <a:xfrm>
            <a:off x="6108382" y="4634720"/>
            <a:ext cx="1875155" cy="677545"/>
          </a:xfrm>
          <a:prstGeom prst="rect">
            <a:avLst/>
          </a:prstGeom>
        </p:spPr>
      </p:pic>
      <p:pic>
        <p:nvPicPr>
          <p:cNvPr id="24" name="图片 23" descr="9"/>
          <p:cNvPicPr>
            <a:picLocks noChangeAspect="1"/>
          </p:cNvPicPr>
          <p:nvPr>
            <p:custDataLst>
              <p:tags r:id="rId12"/>
            </p:custDataLst>
          </p:nvPr>
        </p:nvPicPr>
        <p:blipFill>
          <a:blip r:embed="rId33"/>
          <a:stretch>
            <a:fillRect/>
          </a:stretch>
        </p:blipFill>
        <p:spPr>
          <a:xfrm rot="9480000">
            <a:off x="6571932" y="3179300"/>
            <a:ext cx="477520" cy="1440815"/>
          </a:xfrm>
          <a:prstGeom prst="rect">
            <a:avLst/>
          </a:prstGeom>
        </p:spPr>
      </p:pic>
      <p:pic>
        <p:nvPicPr>
          <p:cNvPr id="23" name="图片 22" descr="core_spark"/>
          <p:cNvPicPr>
            <a:picLocks noChangeAspect="1"/>
          </p:cNvPicPr>
          <p:nvPr/>
        </p:nvPicPr>
        <p:blipFill>
          <a:blip r:embed="rId34"/>
          <a:srcRect l="62455" t="11297" r="1903" b="35117"/>
          <a:stretch>
            <a:fillRect/>
          </a:stretch>
        </p:blipFill>
        <p:spPr>
          <a:xfrm>
            <a:off x="8395017" y="2145520"/>
            <a:ext cx="1771015" cy="996950"/>
          </a:xfrm>
          <a:prstGeom prst="rect">
            <a:avLst/>
          </a:prstGeom>
        </p:spPr>
      </p:pic>
      <p:pic>
        <p:nvPicPr>
          <p:cNvPr id="26" name="图片 25" descr="10"/>
          <p:cNvPicPr>
            <a:picLocks noChangeAspect="1"/>
          </p:cNvPicPr>
          <p:nvPr>
            <p:custDataLst>
              <p:tags r:id="rId13"/>
            </p:custDataLst>
          </p:nvPr>
        </p:nvPicPr>
        <p:blipFill>
          <a:blip r:embed="rId35"/>
          <a:stretch>
            <a:fillRect/>
          </a:stretch>
        </p:blipFill>
        <p:spPr>
          <a:xfrm>
            <a:off x="9749472" y="3480290"/>
            <a:ext cx="1304290" cy="533400"/>
          </a:xfrm>
          <a:prstGeom prst="rect">
            <a:avLst/>
          </a:prstGeom>
        </p:spPr>
      </p:pic>
      <p:pic>
        <p:nvPicPr>
          <p:cNvPr id="37" name="图片 36" descr="23"/>
          <p:cNvPicPr>
            <a:picLocks noChangeAspect="1"/>
          </p:cNvPicPr>
          <p:nvPr>
            <p:custDataLst>
              <p:tags r:id="rId14"/>
            </p:custDataLst>
          </p:nvPr>
        </p:nvPicPr>
        <p:blipFill>
          <a:blip r:embed="rId36"/>
          <a:stretch>
            <a:fillRect/>
          </a:stretch>
        </p:blipFill>
        <p:spPr>
          <a:xfrm rot="20640000">
            <a:off x="7229157" y="3332335"/>
            <a:ext cx="2537460" cy="1075690"/>
          </a:xfrm>
          <a:prstGeom prst="rect">
            <a:avLst/>
          </a:prstGeom>
        </p:spPr>
      </p:pic>
      <p:pic>
        <p:nvPicPr>
          <p:cNvPr id="27" name="图片 26" descr="12"/>
          <p:cNvPicPr>
            <a:picLocks noChangeAspect="1"/>
          </p:cNvPicPr>
          <p:nvPr>
            <p:custDataLst>
              <p:tags r:id="rId15"/>
            </p:custDataLst>
          </p:nvPr>
        </p:nvPicPr>
        <p:blipFill>
          <a:blip r:embed="rId37"/>
          <a:stretch>
            <a:fillRect/>
          </a:stretch>
        </p:blipFill>
        <p:spPr>
          <a:xfrm>
            <a:off x="9750742" y="4724890"/>
            <a:ext cx="1394460" cy="799465"/>
          </a:xfrm>
          <a:prstGeom prst="rect">
            <a:avLst/>
          </a:prstGeom>
        </p:spPr>
      </p:pic>
      <p:pic>
        <p:nvPicPr>
          <p:cNvPr id="29" name="图片 28" descr="13"/>
          <p:cNvPicPr>
            <a:picLocks noChangeAspect="1"/>
          </p:cNvPicPr>
          <p:nvPr>
            <p:custDataLst>
              <p:tags r:id="rId16"/>
            </p:custDataLst>
          </p:nvPr>
        </p:nvPicPr>
        <p:blipFill>
          <a:blip r:embed="rId38"/>
          <a:stretch>
            <a:fillRect/>
          </a:stretch>
        </p:blipFill>
        <p:spPr>
          <a:xfrm rot="15720000">
            <a:off x="8442007" y="3663170"/>
            <a:ext cx="1137920" cy="2123440"/>
          </a:xfrm>
          <a:prstGeom prst="rect">
            <a:avLst/>
          </a:prstGeom>
        </p:spPr>
      </p:pic>
      <p:pic>
        <p:nvPicPr>
          <p:cNvPr id="36" name="图片 35" descr="21"/>
          <p:cNvPicPr>
            <a:picLocks noChangeAspect="1"/>
          </p:cNvPicPr>
          <p:nvPr>
            <p:custDataLst>
              <p:tags r:id="rId17"/>
            </p:custDataLst>
          </p:nvPr>
        </p:nvPicPr>
        <p:blipFill>
          <a:blip r:embed="rId39"/>
          <a:stretch>
            <a:fillRect/>
          </a:stretch>
        </p:blipFill>
        <p:spPr>
          <a:xfrm>
            <a:off x="10390187" y="4013690"/>
            <a:ext cx="408305" cy="746125"/>
          </a:xfrm>
          <a:prstGeom prst="rect">
            <a:avLst/>
          </a:prstGeom>
        </p:spPr>
      </p:pic>
      <p:sp>
        <p:nvSpPr>
          <p:cNvPr id="30" name="文本框 29"/>
          <p:cNvSpPr txBox="1"/>
          <p:nvPr/>
        </p:nvSpPr>
        <p:spPr>
          <a:xfrm rot="20880000">
            <a:off x="8008937" y="4752195"/>
            <a:ext cx="1171575" cy="368300"/>
          </a:xfrm>
          <a:prstGeom prst="rect">
            <a:avLst/>
          </a:prstGeom>
          <a:noFill/>
        </p:spPr>
        <p:txBody>
          <a:bodyPr wrap="square" rtlCol="0">
            <a:spAutoFit/>
          </a:bodyPr>
          <a:lstStyle/>
          <a:p>
            <a:r>
              <a:rPr lang="zh-CN" altLang="en-US"/>
              <a:t>推荐算法</a:t>
            </a:r>
          </a:p>
        </p:txBody>
      </p:sp>
      <p:pic>
        <p:nvPicPr>
          <p:cNvPr id="31" name="图片 30" descr="23"/>
          <p:cNvPicPr>
            <a:picLocks noChangeAspect="1"/>
          </p:cNvPicPr>
          <p:nvPr>
            <p:custDataLst>
              <p:tags r:id="rId18"/>
            </p:custDataLst>
          </p:nvPr>
        </p:nvPicPr>
        <p:blipFill>
          <a:blip r:embed="rId36"/>
          <a:stretch>
            <a:fillRect/>
          </a:stretch>
        </p:blipFill>
        <p:spPr>
          <a:xfrm rot="9360000">
            <a:off x="6359207" y="3292965"/>
            <a:ext cx="2537460" cy="10756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6"/>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开发过程介绍</a:t>
            </a:r>
          </a:p>
        </p:txBody>
      </p:sp>
      <p:sp>
        <p:nvSpPr>
          <p:cNvPr id="6" name="文本框 5"/>
          <p:cNvSpPr txBox="1"/>
          <p:nvPr/>
        </p:nvSpPr>
        <p:spPr>
          <a:xfrm>
            <a:off x="6608428" y="4571740"/>
            <a:ext cx="3002932"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6"/>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人员分工</a:t>
            </a:r>
          </a:p>
        </p:txBody>
      </p:sp>
      <p:sp>
        <p:nvSpPr>
          <p:cNvPr id="9" name="文本框 8"/>
          <p:cNvSpPr txBox="1"/>
          <p:nvPr>
            <p:custDataLst>
              <p:tags r:id="rId1"/>
            </p:custDataLst>
          </p:nvPr>
        </p:nvSpPr>
        <p:spPr>
          <a:xfrm>
            <a:off x="3192635" y="5453878"/>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6"/>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工作进度安排</a:t>
            </a:r>
          </a:p>
        </p:txBody>
      </p:sp>
      <p:sp>
        <p:nvSpPr>
          <p:cNvPr id="10" name="文本框 9"/>
          <p:cNvSpPr txBox="1"/>
          <p:nvPr>
            <p:custDataLst>
              <p:tags r:id="rId2"/>
            </p:custDataLst>
          </p:nvPr>
        </p:nvSpPr>
        <p:spPr>
          <a:xfrm>
            <a:off x="6598140" y="5453878"/>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6"/>
              </a:buBlip>
              <a:defRPr/>
            </a:pPr>
            <a:r>
              <a:rPr lang="zh-CN" altLang="en-US" sz="2000" dirty="0">
                <a:solidFill>
                  <a:srgbClr val="404F64"/>
                </a:solidFill>
                <a:latin typeface="幼圆" panose="02010509060101010101" pitchFamily="49" charset="-122"/>
                <a:ea typeface="幼圆" panose="02010509060101010101" pitchFamily="49" charset="-122"/>
              </a:rPr>
              <a:t>各模块开发</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11" name="文本框 10"/>
          <p:cNvSpPr txBox="1"/>
          <p:nvPr>
            <p:custDataLst>
              <p:tags r:id="rId3"/>
            </p:custDataLst>
          </p:nvPr>
        </p:nvSpPr>
        <p:spPr>
          <a:xfrm>
            <a:off x="3192635" y="4571863"/>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6"/>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团队开发模式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Scale>
                                      <p:cBhvr>
                                        <p:cTn id="1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9"/>
                                        </p:tgtEl>
                                        <p:attrNameLst>
                                          <p:attrName>ppt_x</p:attrName>
                                          <p:attrName>ppt_y</p:attrName>
                                        </p:attrNameLst>
                                      </p:cBhvr>
                                    </p:animMotion>
                                    <p:animEffect transition="in" filter="fade">
                                      <p:cBhvr>
                                        <p:cTn id="14" dur="1000"/>
                                        <p:tgtEl>
                                          <p:spTgt spid="9"/>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5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Scale>
                                      <p:cBhvr>
                                        <p:cTn id="2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1"/>
                                        </p:tgtEl>
                                        <p:attrNameLst>
                                          <p:attrName>ppt_x</p:attrName>
                                          <p:attrName>ppt_y</p:attrName>
                                        </p:attrNameLst>
                                      </p:cBhvr>
                                    </p:animMotion>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963930" y="1503680"/>
            <a:ext cx="10010775" cy="5001895"/>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思想气泡: 云 1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团 队 开 发 模 式</a:t>
            </a:r>
          </a:p>
        </p:txBody>
      </p:sp>
      <p:sp>
        <p:nvSpPr>
          <p:cNvPr id="13" name="文本框 12"/>
          <p:cNvSpPr txBox="1"/>
          <p:nvPr/>
        </p:nvSpPr>
        <p:spPr>
          <a:xfrm>
            <a:off x="1398905" y="1977390"/>
            <a:ext cx="8447405" cy="2307590"/>
          </a:xfrm>
          <a:prstGeom prst="rect">
            <a:avLst/>
          </a:prstGeom>
          <a:noFill/>
        </p:spPr>
        <p:txBody>
          <a:bodyPr wrap="square" rtlCol="0">
            <a:noAutofit/>
          </a:bodyPr>
          <a:lstStyle/>
          <a:p>
            <a:r>
              <a:rPr lang="zh-CN" altLang="en-US" sz="2000" dirty="0"/>
              <a:t>敏捷开发方法：</a:t>
            </a:r>
          </a:p>
          <a:p>
            <a:r>
              <a:rPr lang="en-US" altLang="zh-CN" sz="1600" dirty="0"/>
              <a:t>	</a:t>
            </a:r>
            <a:r>
              <a:rPr lang="zh-CN" altLang="en-US" sz="1600" dirty="0"/>
              <a:t>敏捷开发起源于美国，是一种小团队高效的开发模式，现在许多大型公司为了提高产品的开发效率，已经渐渐在开始运用敏捷开发。</a:t>
            </a:r>
          </a:p>
          <a:p>
            <a:r>
              <a:rPr lang="en-US" altLang="zh-CN" sz="1600" dirty="0"/>
              <a:t>	</a:t>
            </a:r>
            <a:r>
              <a:rPr lang="zh-CN" altLang="en-US" sz="1600" dirty="0"/>
              <a:t>该组织架构下包含三种角色，分别是产品负责人（</a:t>
            </a:r>
            <a:r>
              <a:rPr lang="en-US" altLang="zh-CN" sz="1600" dirty="0"/>
              <a:t>Product Owner</a:t>
            </a:r>
            <a:r>
              <a:rPr lang="zh-CN" altLang="en-US" sz="1600" dirty="0"/>
              <a:t>）、敏捷教练（</a:t>
            </a:r>
            <a:r>
              <a:rPr lang="en-US" altLang="zh-CN" sz="1600" dirty="0"/>
              <a:t>Scrum Master</a:t>
            </a:r>
            <a:r>
              <a:rPr lang="zh-CN" altLang="en-US" sz="1600" dirty="0"/>
              <a:t>）、团队（</a:t>
            </a:r>
            <a:r>
              <a:rPr lang="en-US" altLang="zh-CN" sz="1600" dirty="0"/>
              <a:t>team</a:t>
            </a:r>
            <a:r>
              <a:rPr lang="zh-CN" altLang="en-US" sz="1600" dirty="0"/>
              <a:t>）。</a:t>
            </a:r>
          </a:p>
        </p:txBody>
      </p:sp>
      <p:sp>
        <p:nvSpPr>
          <p:cNvPr id="14" name="文本框 13"/>
          <p:cNvSpPr txBox="1"/>
          <p:nvPr/>
        </p:nvSpPr>
        <p:spPr>
          <a:xfrm>
            <a:off x="1398905" y="3639820"/>
            <a:ext cx="8477885" cy="2122805"/>
          </a:xfrm>
          <a:prstGeom prst="rect">
            <a:avLst/>
          </a:prstGeom>
          <a:noFill/>
        </p:spPr>
        <p:txBody>
          <a:bodyPr wrap="square" rtlCol="0">
            <a:spAutoFit/>
          </a:bodyPr>
          <a:lstStyle/>
          <a:p>
            <a:r>
              <a:rPr lang="zh-CN" altLang="en-US" sz="2000" dirty="0"/>
              <a:t>文档形成：</a:t>
            </a:r>
          </a:p>
          <a:p>
            <a:r>
              <a:rPr lang="en-US" altLang="zh-CN" sz="1600" dirty="0">
                <a:sym typeface="+mn-ea"/>
              </a:rPr>
              <a:t>                    </a:t>
            </a:r>
            <a:r>
              <a:rPr lang="zh-CN" altLang="en-US" sz="1600" dirty="0">
                <a:sym typeface="+mn-ea"/>
              </a:rPr>
              <a:t>每日立会会议纪要</a:t>
            </a:r>
            <a:r>
              <a:rPr lang="en-US" altLang="zh-CN" sz="1600" dirty="0">
                <a:sym typeface="+mn-ea"/>
              </a:rPr>
              <a:t>            </a:t>
            </a:r>
            <a:r>
              <a:rPr lang="zh-CN" altLang="en-US" sz="1600" dirty="0">
                <a:sym typeface="+mn-ea"/>
              </a:rPr>
              <a:t>迭代计划会会议纪要</a:t>
            </a:r>
            <a:r>
              <a:rPr lang="en-US" altLang="zh-CN" sz="1600" dirty="0">
                <a:sym typeface="+mn-ea"/>
              </a:rPr>
              <a:t>       </a:t>
            </a:r>
            <a:r>
              <a:rPr lang="zh-CN" altLang="en-US" sz="1600" dirty="0">
                <a:sym typeface="+mn-ea"/>
              </a:rPr>
              <a:t>迭代评审会会议纪要</a:t>
            </a:r>
            <a:endParaRPr lang="zh-CN" altLang="en-US" sz="1600" dirty="0"/>
          </a:p>
          <a:p>
            <a:endParaRPr lang="zh-CN" altLang="en-US" sz="1600" dirty="0"/>
          </a:p>
          <a:p>
            <a:r>
              <a:rPr lang="en-US" altLang="zh-CN" sz="1600" dirty="0"/>
              <a:t>                    </a:t>
            </a:r>
            <a:r>
              <a:rPr lang="zh-CN" altLang="en-US" sz="1600" dirty="0">
                <a:sym typeface="+mn-ea"/>
              </a:rPr>
              <a:t>迭代回顾会会议纪要</a:t>
            </a:r>
            <a:r>
              <a:rPr lang="en-US" altLang="zh-CN" sz="1600" dirty="0">
                <a:sym typeface="+mn-ea"/>
              </a:rPr>
              <a:t>        </a:t>
            </a:r>
            <a:r>
              <a:rPr lang="zh-CN" altLang="en-US" sz="1600" dirty="0">
                <a:sym typeface="+mn-ea"/>
              </a:rPr>
              <a:t>每周小组评分表记录</a:t>
            </a:r>
            <a:r>
              <a:rPr lang="en-US" altLang="zh-CN" sz="1600" dirty="0">
                <a:sym typeface="+mn-ea"/>
              </a:rPr>
              <a:t>       </a:t>
            </a:r>
            <a:r>
              <a:rPr lang="zh-CN" altLang="en-US" sz="1600" dirty="0">
                <a:sym typeface="+mn-ea"/>
              </a:rPr>
              <a:t>每周考勤表</a:t>
            </a:r>
            <a:endParaRPr lang="zh-CN" altLang="en-US" sz="1600" dirty="0"/>
          </a:p>
          <a:p>
            <a:r>
              <a:rPr lang="en-US" altLang="zh-CN" sz="1600" dirty="0"/>
              <a:t>                   </a:t>
            </a:r>
            <a:r>
              <a:rPr lang="en-US" altLang="zh-CN" sz="1600" dirty="0">
                <a:sym typeface="+mn-ea"/>
              </a:rPr>
              <a:t>                   </a:t>
            </a:r>
            <a:endParaRPr lang="zh-CN" altLang="en-US" sz="1600" dirty="0"/>
          </a:p>
          <a:p>
            <a:r>
              <a:rPr lang="en-US" altLang="zh-CN" sz="1600" dirty="0"/>
              <a:t>                    </a:t>
            </a:r>
            <a:r>
              <a:rPr lang="zh-CN" altLang="en-US" sz="1600" dirty="0"/>
              <a:t>每日</a:t>
            </a:r>
            <a:r>
              <a:rPr lang="zh-CN" altLang="en-US" sz="1600" dirty="0">
                <a:sym typeface="+mn-ea"/>
              </a:rPr>
              <a:t>日报</a:t>
            </a:r>
            <a:endParaRPr lang="zh-CN" altLang="en-US" sz="1600" dirty="0"/>
          </a:p>
          <a:p>
            <a:r>
              <a:rPr lang="en-US" altLang="zh-CN" sz="1600" dirty="0"/>
              <a:t>                   </a:t>
            </a:r>
            <a:endParaRPr lang="zh-CN" altLang="en-US" sz="1600" dirty="0"/>
          </a:p>
          <a:p>
            <a:r>
              <a:rPr lang="en-US" altLang="zh-CN" sz="1600" dirty="0">
                <a:sym typeface="+mn-ea"/>
              </a:rPr>
              <a:t>                   </a:t>
            </a:r>
            <a:endParaRPr lang="zh-CN" altLang="en-US" sz="1600" dirty="0">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MjRiYzNlYzU3ZWFkMWE2YTA1ZGVjMGYwZjUxMzk4ODYifQ=="/>
</p:tagLst>
</file>

<file path=ppt/tags/tag10.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4"/>
</p:tagLst>
</file>

<file path=ppt/tags/tag10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5"/>
</p:tagLst>
</file>

<file path=ppt/tags/tag10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11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11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70421152115"/>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421152115"/>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7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Lst>
</file>

<file path=ppt/tags/tag7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6"/>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XunHChF#"/>
  <p:tag name="MH_LAYOUT" val="SubTitleText"/>
  <p:tag name="MH" val="20170421152040"/>
  <p:tag name="MH_LIBRARY" val="GRAPHIC"/>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6"/>
</p:tagLst>
</file>

<file path=ppt/tags/tag94.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3"/>
</p:tagLst>
</file>

<file path=ppt/tags/tag97.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4"/>
</p:tagLst>
</file>

<file path=ppt/tags/tag98.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SubTitle"/>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70421152040"/>
  <p:tag name="MH_LIBRARY" val="GRAPHIC"/>
  <p:tag name="MH_TYPE" val="Other"/>
  <p:tag name="MH_ORDER"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1430</Words>
  <Application>Microsoft Office PowerPoint</Application>
  <PresentationFormat>宽屏</PresentationFormat>
  <Paragraphs>361</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方正细等线简体</vt:lpstr>
      <vt:lpstr>微软雅黑</vt:lpstr>
      <vt:lpstr>幼圆</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12</cp:revision>
  <dcterms:created xsi:type="dcterms:W3CDTF">2023-09-21T08:18:00Z</dcterms:created>
  <dcterms:modified xsi:type="dcterms:W3CDTF">2023-11-03T15:47:23Z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04774F364E27465BAD12E6364A791A0C_13</vt:lpwstr>
  </property>
  <property fmtid="{D5CDD505-2E9C-101B-9397-08002B2CF9AE}" pid="3" name="KSOProductBuildVer">
    <vt:lpwstr>2052-12.1.0.15374</vt:lpwstr>
  </property>
</Properties>
</file>